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notesMasterIdLst>
    <p:notesMasterId r:id="rId60"/>
  </p:notesMasterIdLst>
  <p:handoutMasterIdLst>
    <p:handoutMasterId r:id="rId61"/>
  </p:handoutMasterIdLst>
  <p:sldIdLst>
    <p:sldId id="538" r:id="rId2"/>
    <p:sldId id="547" r:id="rId3"/>
    <p:sldId id="548" r:id="rId4"/>
    <p:sldId id="549" r:id="rId5"/>
    <p:sldId id="550" r:id="rId6"/>
    <p:sldId id="551" r:id="rId7"/>
    <p:sldId id="563" r:id="rId8"/>
    <p:sldId id="568" r:id="rId9"/>
    <p:sldId id="564" r:id="rId10"/>
    <p:sldId id="565" r:id="rId11"/>
    <p:sldId id="424" r:id="rId12"/>
    <p:sldId id="552" r:id="rId13"/>
    <p:sldId id="553" r:id="rId14"/>
    <p:sldId id="554" r:id="rId15"/>
    <p:sldId id="419" r:id="rId16"/>
    <p:sldId id="271" r:id="rId17"/>
    <p:sldId id="569" r:id="rId18"/>
    <p:sldId id="290" r:id="rId19"/>
    <p:sldId id="539" r:id="rId20"/>
    <p:sldId id="387" r:id="rId21"/>
    <p:sldId id="555" r:id="rId22"/>
    <p:sldId id="275" r:id="rId23"/>
    <p:sldId id="567" r:id="rId24"/>
    <p:sldId id="557" r:id="rId25"/>
    <p:sldId id="559" r:id="rId26"/>
    <p:sldId id="558" r:id="rId27"/>
    <p:sldId id="583" r:id="rId28"/>
    <p:sldId id="566" r:id="rId29"/>
    <p:sldId id="570" r:id="rId30"/>
    <p:sldId id="562" r:id="rId31"/>
    <p:sldId id="439" r:id="rId32"/>
    <p:sldId id="572" r:id="rId33"/>
    <p:sldId id="574" r:id="rId34"/>
    <p:sldId id="576" r:id="rId35"/>
    <p:sldId id="577" r:id="rId36"/>
    <p:sldId id="578" r:id="rId37"/>
    <p:sldId id="580" r:id="rId38"/>
    <p:sldId id="331" r:id="rId39"/>
    <p:sldId id="390" r:id="rId40"/>
    <p:sldId id="486" r:id="rId41"/>
    <p:sldId id="582" r:id="rId42"/>
    <p:sldId id="581" r:id="rId43"/>
    <p:sldId id="468" r:id="rId44"/>
    <p:sldId id="498" r:id="rId45"/>
    <p:sldId id="469" r:id="rId46"/>
    <p:sldId id="470" r:id="rId47"/>
    <p:sldId id="492" r:id="rId48"/>
    <p:sldId id="494" r:id="rId49"/>
    <p:sldId id="561" r:id="rId50"/>
    <p:sldId id="542" r:id="rId51"/>
    <p:sldId id="543" r:id="rId52"/>
    <p:sldId id="436" r:id="rId53"/>
    <p:sldId id="437" r:id="rId54"/>
    <p:sldId id="438" r:id="rId55"/>
    <p:sldId id="540" r:id="rId56"/>
    <p:sldId id="541" r:id="rId57"/>
    <p:sldId id="441" r:id="rId58"/>
    <p:sldId id="537" r:id="rId59"/>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0070C0"/>
    <a:srgbClr val="000099"/>
    <a:srgbClr val="FF0000"/>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34" autoAdjust="0"/>
    <p:restoredTop sz="94576" autoAdjust="0"/>
  </p:normalViewPr>
  <p:slideViewPr>
    <p:cSldViewPr>
      <p:cViewPr varScale="1">
        <p:scale>
          <a:sx n="94" d="100"/>
          <a:sy n="94" d="100"/>
        </p:scale>
        <p:origin x="10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6" d="100"/>
          <a:sy n="76" d="100"/>
        </p:scale>
        <p:origin x="1980"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image" Target="../media/image9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61" name="Rectangle 5">
            <a:extLst>
              <a:ext uri="{FF2B5EF4-FFF2-40B4-BE49-F238E27FC236}">
                <a16:creationId xmlns:a16="http://schemas.microsoft.com/office/drawing/2014/main" id="{57213B19-D64D-4672-BC4D-92F862EDE671}"/>
              </a:ext>
            </a:extLst>
          </p:cNvPr>
          <p:cNvSpPr>
            <a:spLocks noGrp="1" noChangeArrowheads="1"/>
          </p:cNvSpPr>
          <p:nvPr>
            <p:ph type="sldNum" sz="quarter" idx="3"/>
          </p:nvPr>
        </p:nvSpPr>
        <p:spPr bwMode="auto">
          <a:xfrm>
            <a:off x="3576638" y="8880475"/>
            <a:ext cx="3168650" cy="479425"/>
          </a:xfrm>
          <a:prstGeom prst="rect">
            <a:avLst/>
          </a:prstGeom>
          <a:noFill/>
          <a:ln w="9525">
            <a:noFill/>
            <a:miter lim="800000"/>
            <a:headEnd/>
            <a:tailEnd/>
          </a:ln>
          <a:effectLst/>
        </p:spPr>
        <p:txBody>
          <a:bodyPr vert="horz" wrap="square" lIns="96657" tIns="48329" rIns="96657" bIns="48329" numCol="1" anchor="b" anchorCtr="0" compatLnSpc="1">
            <a:prstTxWarp prst="textNoShape">
              <a:avLst/>
            </a:prstTxWarp>
          </a:bodyPr>
          <a:lstStyle>
            <a:lvl1pPr algn="r" eaLnBrk="1" hangingPunct="1">
              <a:defRPr sz="1200"/>
            </a:lvl1pPr>
          </a:lstStyle>
          <a:p>
            <a:pPr>
              <a:defRPr/>
            </a:pPr>
            <a:fld id="{CBEC32D1-512D-45FA-88CC-99958BBBA64A}" type="slidenum">
              <a:rPr lang="en-US" altLang="en-US"/>
              <a:pPr>
                <a:defRPr/>
              </a:pPr>
              <a:t>‹#›</a:t>
            </a:fld>
            <a:endParaRPr lang="en-US" altLang="en-US"/>
          </a:p>
        </p:txBody>
      </p:sp>
    </p:spTree>
    <p:extLst>
      <p:ext uri="{BB962C8B-B14F-4D97-AF65-F5344CB8AC3E}">
        <p14:creationId xmlns:p14="http://schemas.microsoft.com/office/powerpoint/2010/main" val="25420702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97E2AE3B-4809-49F7-887B-86E521DA8EE4}"/>
              </a:ext>
            </a:extLst>
          </p:cNvPr>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6657" tIns="48329" rIns="96657" bIns="48329"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3011" name="Rectangle 3">
            <a:extLst>
              <a:ext uri="{FF2B5EF4-FFF2-40B4-BE49-F238E27FC236}">
                <a16:creationId xmlns:a16="http://schemas.microsoft.com/office/drawing/2014/main" id="{5D37C4E3-AFFA-4D7F-95B3-1103B43949F2}"/>
              </a:ext>
            </a:extLst>
          </p:cNvPr>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7" tIns="48329" rIns="96657" bIns="48329"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257300" y="720725"/>
            <a:ext cx="4802188"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5">
            <a:extLst>
              <a:ext uri="{FF2B5EF4-FFF2-40B4-BE49-F238E27FC236}">
                <a16:creationId xmlns:a16="http://schemas.microsoft.com/office/drawing/2014/main" id="{2B605889-579E-4212-97E6-335A6472172C}"/>
              </a:ext>
            </a:extLst>
          </p:cNvPr>
          <p:cNvSpPr>
            <a:spLocks noGrp="1" noChangeArrowheads="1"/>
          </p:cNvSpPr>
          <p:nvPr>
            <p:ph type="body" sz="quarter" idx="3"/>
          </p:nvPr>
        </p:nvSpPr>
        <p:spPr bwMode="auto">
          <a:xfrm>
            <a:off x="730250" y="4559300"/>
            <a:ext cx="5854700" cy="4321175"/>
          </a:xfrm>
          <a:prstGeom prst="rect">
            <a:avLst/>
          </a:prstGeom>
          <a:noFill/>
          <a:ln w="9525">
            <a:noFill/>
            <a:miter lim="800000"/>
            <a:headEnd/>
            <a:tailEnd/>
          </a:ln>
          <a:effectLst/>
        </p:spPr>
        <p:txBody>
          <a:bodyPr vert="horz" wrap="square" lIns="96657" tIns="48329" rIns="96657" bIns="4832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014" name="Rectangle 6">
            <a:extLst>
              <a:ext uri="{FF2B5EF4-FFF2-40B4-BE49-F238E27FC236}">
                <a16:creationId xmlns:a16="http://schemas.microsoft.com/office/drawing/2014/main" id="{AFC9A2D2-4C2F-4AB6-9248-692380A11DE4}"/>
              </a:ext>
            </a:extLst>
          </p:cNvPr>
          <p:cNvSpPr>
            <a:spLocks noGrp="1" noChangeArrowheads="1"/>
          </p:cNvSpPr>
          <p:nvPr>
            <p:ph type="ftr" sz="quarter" idx="4"/>
          </p:nvPr>
        </p:nvSpPr>
        <p:spPr bwMode="auto">
          <a:xfrm>
            <a:off x="0" y="9120188"/>
            <a:ext cx="3168650" cy="479425"/>
          </a:xfrm>
          <a:prstGeom prst="rect">
            <a:avLst/>
          </a:prstGeom>
          <a:noFill/>
          <a:ln w="9525">
            <a:noFill/>
            <a:miter lim="800000"/>
            <a:headEnd/>
            <a:tailEnd/>
          </a:ln>
          <a:effectLst/>
        </p:spPr>
        <p:txBody>
          <a:bodyPr vert="horz" wrap="square" lIns="96657" tIns="48329" rIns="96657" bIns="48329" numCol="1" anchor="b" anchorCtr="0" compatLnSpc="1">
            <a:prstTxWarp prst="textNoShape">
              <a:avLst/>
            </a:prstTxWarp>
          </a:bodyPr>
          <a:lstStyle>
            <a:lvl1pPr eaLnBrk="1" hangingPunct="1">
              <a:defRPr sz="1200">
                <a:latin typeface="Arial" charset="0"/>
              </a:defRPr>
            </a:lvl1pPr>
          </a:lstStyle>
          <a:p>
            <a:pPr>
              <a:defRPr/>
            </a:pPr>
            <a:r>
              <a:rPr lang="en-US"/>
              <a:t>Sentral Sistem Calibration</a:t>
            </a:r>
          </a:p>
        </p:txBody>
      </p:sp>
      <p:sp>
        <p:nvSpPr>
          <p:cNvPr id="43015" name="Rectangle 7">
            <a:extLst>
              <a:ext uri="{FF2B5EF4-FFF2-40B4-BE49-F238E27FC236}">
                <a16:creationId xmlns:a16="http://schemas.microsoft.com/office/drawing/2014/main" id="{A53CA880-1F9E-42F8-A83E-1017B0080B86}"/>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7" tIns="48329" rIns="96657" bIns="48329" numCol="1" anchor="b" anchorCtr="0" compatLnSpc="1">
            <a:prstTxWarp prst="textNoShape">
              <a:avLst/>
            </a:prstTxWarp>
          </a:bodyPr>
          <a:lstStyle>
            <a:lvl1pPr algn="r" eaLnBrk="1" hangingPunct="1">
              <a:defRPr sz="1200"/>
            </a:lvl1pPr>
          </a:lstStyle>
          <a:p>
            <a:pPr>
              <a:defRPr/>
            </a:pPr>
            <a:fld id="{670725F8-974E-4913-A7D8-96BEAD25161C}" type="slidenum">
              <a:rPr lang="en-US" altLang="en-US"/>
              <a:pPr>
                <a:defRPr/>
              </a:pPr>
              <a:t>‹#›</a:t>
            </a:fld>
            <a:endParaRPr lang="en-US" altLang="en-US"/>
          </a:p>
        </p:txBody>
      </p:sp>
    </p:spTree>
    <p:extLst>
      <p:ext uri="{BB962C8B-B14F-4D97-AF65-F5344CB8AC3E}">
        <p14:creationId xmlns:p14="http://schemas.microsoft.com/office/powerpoint/2010/main" val="688347091"/>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C470E1-9F16-4C3A-B7E3-E1CA9BA11013}" type="slidenum">
              <a:rPr lang="en-US" altLang="en-US" smtClean="0"/>
              <a:pPr/>
              <a:t>1</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1016715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C470E1-9F16-4C3A-B7E3-E1CA9BA11013}" type="slidenum">
              <a:rPr lang="en-US" altLang="en-US" smtClean="0"/>
              <a:pPr/>
              <a:t>2</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3311702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C470E1-9F16-4C3A-B7E3-E1CA9BA11013}" type="slidenum">
              <a:rPr lang="en-US" altLang="en-US" smtClean="0"/>
              <a:pPr/>
              <a:t>21</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2731102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C470E1-9F16-4C3A-B7E3-E1CA9BA11013}" type="slidenum">
              <a:rPr lang="en-US" altLang="en-US" smtClean="0"/>
              <a:pPr/>
              <a:t>30</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1047843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ChangeArrowheads="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C470E1-9F16-4C3A-B7E3-E1CA9BA11013}" type="slidenum">
              <a:rPr lang="en-US" altLang="en-US" smtClean="0"/>
              <a:pPr/>
              <a:t>49</a:t>
            </a:fld>
            <a:endParaRPr lang="en-US" altLang="en-US"/>
          </a:p>
        </p:txBody>
      </p:sp>
      <p:sp>
        <p:nvSpPr>
          <p:cNvPr id="18437"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1328203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ChangeArrowheads="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1F2BE9-FB80-4EC7-9C97-2B3DBE36316C}" type="slidenum">
              <a:rPr lang="en-US" altLang="en-US" smtClean="0"/>
              <a:pPr/>
              <a:t>58</a:t>
            </a:fld>
            <a:endParaRPr lang="en-US" altLang="en-US"/>
          </a:p>
        </p:txBody>
      </p:sp>
      <p:sp>
        <p:nvSpPr>
          <p:cNvPr id="68613"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Sentral Sistem Calibration</a:t>
            </a:r>
          </a:p>
        </p:txBody>
      </p:sp>
    </p:spTree>
    <p:extLst>
      <p:ext uri="{BB962C8B-B14F-4D97-AF65-F5344CB8AC3E}">
        <p14:creationId xmlns:p14="http://schemas.microsoft.com/office/powerpoint/2010/main" val="3703115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4F9B5E-CFFE-4AF5-BD7E-336986D8853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5" name="Rounded Rectangle 4">
            <a:extLst>
              <a:ext uri="{FF2B5EF4-FFF2-40B4-BE49-F238E27FC236}">
                <a16:creationId xmlns:a16="http://schemas.microsoft.com/office/drawing/2014/main" id="{2817623E-C95A-4B58-8691-58D91FFFC32F}"/>
              </a:ext>
            </a:extLst>
          </p:cNvPr>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717A3853-29EE-423C-9B6E-F3DD0E6F5909}"/>
              </a:ext>
            </a:extLst>
          </p:cNvPr>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96E7502A-83B4-4FA9-8A64-CA43ED6D49B5}"/>
              </a:ext>
            </a:extLst>
          </p:cNvPr>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 name="Rectangle 9">
            <a:extLst>
              <a:ext uri="{FF2B5EF4-FFF2-40B4-BE49-F238E27FC236}">
                <a16:creationId xmlns:a16="http://schemas.microsoft.com/office/drawing/2014/main" id="{915EC95A-0747-4E06-B471-594C8663C6E6}"/>
              </a:ext>
            </a:extLst>
          </p:cNvPr>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a:extLst>
              <a:ext uri="{FF2B5EF4-FFF2-40B4-BE49-F238E27FC236}">
                <a16:creationId xmlns:a16="http://schemas.microsoft.com/office/drawing/2014/main" id="{8F743DA7-5A56-46C0-8549-60572E04E74F}"/>
              </a:ext>
            </a:extLst>
          </p:cNvPr>
          <p:cNvSpPr>
            <a:spLocks noGrp="1"/>
          </p:cNvSpPr>
          <p:nvPr>
            <p:ph type="dt" sz="half" idx="10"/>
          </p:nvPr>
        </p:nvSpPr>
        <p:spPr/>
        <p:txBody>
          <a:bodyPr/>
          <a:lstStyle>
            <a:lvl1pPr>
              <a:defRPr/>
            </a:lvl1pPr>
          </a:lstStyle>
          <a:p>
            <a:pPr>
              <a:defRPr/>
            </a:pPr>
            <a:endParaRPr lang="en-US"/>
          </a:p>
        </p:txBody>
      </p:sp>
      <p:sp>
        <p:nvSpPr>
          <p:cNvPr id="12" name="Footer Placeholder 16">
            <a:extLst>
              <a:ext uri="{FF2B5EF4-FFF2-40B4-BE49-F238E27FC236}">
                <a16:creationId xmlns:a16="http://schemas.microsoft.com/office/drawing/2014/main" id="{DE4EDBEF-81F4-4BC4-8FA5-38337E797699}"/>
              </a:ext>
            </a:extLst>
          </p:cNvPr>
          <p:cNvSpPr>
            <a:spLocks noGrp="1"/>
          </p:cNvSpPr>
          <p:nvPr>
            <p:ph type="ftr" sz="quarter" idx="11"/>
          </p:nvPr>
        </p:nvSpPr>
        <p:spPr/>
        <p:txBody>
          <a:bodyPr/>
          <a:lstStyle>
            <a:lvl1pPr>
              <a:defRPr/>
            </a:lvl1pPr>
          </a:lstStyle>
          <a:p>
            <a:pPr>
              <a:defRPr/>
            </a:pPr>
            <a:r>
              <a:rPr lang="en-US"/>
              <a:t>Mikrometer 01/Rev 01. (c)Copyright, sentral sistem, Juli 2020</a:t>
            </a:r>
          </a:p>
        </p:txBody>
      </p:sp>
      <p:sp>
        <p:nvSpPr>
          <p:cNvPr id="13" name="Slide Number Placeholder 28">
            <a:extLst>
              <a:ext uri="{FF2B5EF4-FFF2-40B4-BE49-F238E27FC236}">
                <a16:creationId xmlns:a16="http://schemas.microsoft.com/office/drawing/2014/main" id="{E6ADABD1-6AB1-4EA9-A608-0A0093801BF8}"/>
              </a:ext>
            </a:extLst>
          </p:cNvPr>
          <p:cNvSpPr>
            <a:spLocks noGrp="1"/>
          </p:cNvSpPr>
          <p:nvPr>
            <p:ph type="sldNum" sz="quarter" idx="12"/>
          </p:nvPr>
        </p:nvSpPr>
        <p:spPr/>
        <p:txBody>
          <a:bodyPr/>
          <a:lstStyle>
            <a:lvl1pPr>
              <a:defRPr/>
            </a:lvl1pPr>
          </a:lstStyle>
          <a:p>
            <a:pPr>
              <a:defRPr/>
            </a:pPr>
            <a:fld id="{69B0724A-F01B-42DD-A4D1-6770A5540E5D}" type="slidenum">
              <a:rPr lang="en-US" altLang="en-US"/>
              <a:pPr>
                <a:defRPr/>
              </a:pPr>
              <a:t>‹#›</a:t>
            </a:fld>
            <a:endParaRPr lang="en-US" altLang="en-US"/>
          </a:p>
        </p:txBody>
      </p:sp>
    </p:spTree>
    <p:extLst>
      <p:ext uri="{BB962C8B-B14F-4D97-AF65-F5344CB8AC3E}">
        <p14:creationId xmlns:p14="http://schemas.microsoft.com/office/powerpoint/2010/main" val="3914899451"/>
      </p:ext>
    </p:extLst>
  </p:cSld>
  <p:clrMapOvr>
    <a:overrideClrMapping bg1="lt1" tx1="dk1" bg2="lt2" tx2="dk2" accent1="accent1" accent2="accent2" accent3="accent3" accent4="accent4" accent5="accent5" accent6="accent6" hlink="hlink" folHlink="folHlink"/>
  </p:clrMapOvr>
  <p:transition spd="slow">
    <p:pull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0535BA41-F893-4537-933F-D2FA7DDD26DD}"/>
              </a:ext>
            </a:extLst>
          </p:cNvPr>
          <p:cNvSpPr>
            <a:spLocks noGrp="1"/>
          </p:cNvSpPr>
          <p:nvPr>
            <p:ph type="dt" sz="half" idx="10"/>
          </p:nvPr>
        </p:nvSpPr>
        <p:spPr/>
        <p:txBody>
          <a:bodyPr/>
          <a:lstStyle>
            <a:lvl1pPr>
              <a:defRPr/>
            </a:lvl1pPr>
          </a:lstStyle>
          <a:p>
            <a:pPr>
              <a:defRPr/>
            </a:pPr>
            <a:endParaRPr lang="en-US"/>
          </a:p>
        </p:txBody>
      </p:sp>
      <p:sp>
        <p:nvSpPr>
          <p:cNvPr id="5" name="Footer Placeholder 2">
            <a:extLst>
              <a:ext uri="{FF2B5EF4-FFF2-40B4-BE49-F238E27FC236}">
                <a16:creationId xmlns:a16="http://schemas.microsoft.com/office/drawing/2014/main" id="{C92EEECF-BC22-424C-BB30-D801C9CD4610}"/>
              </a:ext>
            </a:extLst>
          </p:cNvPr>
          <p:cNvSpPr>
            <a:spLocks noGrp="1"/>
          </p:cNvSpPr>
          <p:nvPr>
            <p:ph type="ftr" sz="quarter" idx="11"/>
          </p:nvPr>
        </p:nvSpPr>
        <p:spPr/>
        <p:txBody>
          <a:bodyPr/>
          <a:lstStyle>
            <a:lvl1pPr>
              <a:defRPr/>
            </a:lvl1pPr>
          </a:lstStyle>
          <a:p>
            <a:pPr>
              <a:defRPr/>
            </a:pPr>
            <a:r>
              <a:rPr lang="en-US"/>
              <a:t>Mikrometer 01/Rev 01. (c)Copyright, sentral sistem, Juli 2020</a:t>
            </a:r>
          </a:p>
        </p:txBody>
      </p:sp>
      <p:sp>
        <p:nvSpPr>
          <p:cNvPr id="6" name="Slide Number Placeholder 22">
            <a:extLst>
              <a:ext uri="{FF2B5EF4-FFF2-40B4-BE49-F238E27FC236}">
                <a16:creationId xmlns:a16="http://schemas.microsoft.com/office/drawing/2014/main" id="{25CDD04F-4A05-4878-BF07-FF6604E98D9B}"/>
              </a:ext>
            </a:extLst>
          </p:cNvPr>
          <p:cNvSpPr>
            <a:spLocks noGrp="1"/>
          </p:cNvSpPr>
          <p:nvPr>
            <p:ph type="sldNum" sz="quarter" idx="12"/>
          </p:nvPr>
        </p:nvSpPr>
        <p:spPr/>
        <p:txBody>
          <a:bodyPr/>
          <a:lstStyle>
            <a:lvl1pPr>
              <a:defRPr/>
            </a:lvl1pPr>
          </a:lstStyle>
          <a:p>
            <a:pPr>
              <a:defRPr/>
            </a:pPr>
            <a:fld id="{E061CB70-D854-4125-9026-D27D28C362B7}" type="slidenum">
              <a:rPr lang="en-US" altLang="en-US"/>
              <a:pPr>
                <a:defRPr/>
              </a:pPr>
              <a:t>‹#›</a:t>
            </a:fld>
            <a:endParaRPr lang="en-US" altLang="en-US"/>
          </a:p>
        </p:txBody>
      </p:sp>
    </p:spTree>
    <p:extLst>
      <p:ext uri="{BB962C8B-B14F-4D97-AF65-F5344CB8AC3E}">
        <p14:creationId xmlns:p14="http://schemas.microsoft.com/office/powerpoint/2010/main" val="1871596500"/>
      </p:ext>
    </p:extLst>
  </p:cSld>
  <p:clrMapOvr>
    <a:masterClrMapping/>
  </p:clrMapOvr>
  <p:transition spd="slow">
    <p:pull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0EAA9801-A417-4198-8FC1-5CF4CD5264E3}"/>
              </a:ext>
            </a:extLst>
          </p:cNvPr>
          <p:cNvSpPr>
            <a:spLocks noGrp="1"/>
          </p:cNvSpPr>
          <p:nvPr>
            <p:ph type="dt" sz="half" idx="10"/>
          </p:nvPr>
        </p:nvSpPr>
        <p:spPr/>
        <p:txBody>
          <a:bodyPr/>
          <a:lstStyle>
            <a:lvl1pPr>
              <a:defRPr/>
            </a:lvl1pPr>
          </a:lstStyle>
          <a:p>
            <a:pPr>
              <a:defRPr/>
            </a:pPr>
            <a:endParaRPr lang="en-US"/>
          </a:p>
        </p:txBody>
      </p:sp>
      <p:sp>
        <p:nvSpPr>
          <p:cNvPr id="5" name="Footer Placeholder 2">
            <a:extLst>
              <a:ext uri="{FF2B5EF4-FFF2-40B4-BE49-F238E27FC236}">
                <a16:creationId xmlns:a16="http://schemas.microsoft.com/office/drawing/2014/main" id="{9CDB9A04-55E5-47E8-870E-55F468BA7085}"/>
              </a:ext>
            </a:extLst>
          </p:cNvPr>
          <p:cNvSpPr>
            <a:spLocks noGrp="1"/>
          </p:cNvSpPr>
          <p:nvPr>
            <p:ph type="ftr" sz="quarter" idx="11"/>
          </p:nvPr>
        </p:nvSpPr>
        <p:spPr/>
        <p:txBody>
          <a:bodyPr/>
          <a:lstStyle>
            <a:lvl1pPr>
              <a:defRPr/>
            </a:lvl1pPr>
          </a:lstStyle>
          <a:p>
            <a:pPr>
              <a:defRPr/>
            </a:pPr>
            <a:r>
              <a:rPr lang="en-US"/>
              <a:t>Mikrometer 01/Rev 01. (c)Copyright, sentral sistem, Juli 2020</a:t>
            </a:r>
          </a:p>
        </p:txBody>
      </p:sp>
      <p:sp>
        <p:nvSpPr>
          <p:cNvPr id="6" name="Slide Number Placeholder 22">
            <a:extLst>
              <a:ext uri="{FF2B5EF4-FFF2-40B4-BE49-F238E27FC236}">
                <a16:creationId xmlns:a16="http://schemas.microsoft.com/office/drawing/2014/main" id="{0E8A1EDE-1D9D-4E10-A177-824D7B9B4269}"/>
              </a:ext>
            </a:extLst>
          </p:cNvPr>
          <p:cNvSpPr>
            <a:spLocks noGrp="1"/>
          </p:cNvSpPr>
          <p:nvPr>
            <p:ph type="sldNum" sz="quarter" idx="12"/>
          </p:nvPr>
        </p:nvSpPr>
        <p:spPr/>
        <p:txBody>
          <a:bodyPr/>
          <a:lstStyle>
            <a:lvl1pPr>
              <a:defRPr/>
            </a:lvl1pPr>
          </a:lstStyle>
          <a:p>
            <a:pPr>
              <a:defRPr/>
            </a:pPr>
            <a:fld id="{1015ABAF-DA00-4173-85A9-0FB60C5B4B67}" type="slidenum">
              <a:rPr lang="en-US" altLang="en-US"/>
              <a:pPr>
                <a:defRPr/>
              </a:pPr>
              <a:t>‹#›</a:t>
            </a:fld>
            <a:endParaRPr lang="en-US" altLang="en-US"/>
          </a:p>
        </p:txBody>
      </p:sp>
    </p:spTree>
    <p:extLst>
      <p:ext uri="{BB962C8B-B14F-4D97-AF65-F5344CB8AC3E}">
        <p14:creationId xmlns:p14="http://schemas.microsoft.com/office/powerpoint/2010/main" val="1147947570"/>
      </p:ext>
    </p:extLst>
  </p:cSld>
  <p:clrMapOvr>
    <a:masterClrMapping/>
  </p:clrMapOvr>
  <p:transition spd="slow">
    <p:pull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id-ID"/>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Date Placeholder 13">
            <a:extLst>
              <a:ext uri="{FF2B5EF4-FFF2-40B4-BE49-F238E27FC236}">
                <a16:creationId xmlns:a16="http://schemas.microsoft.com/office/drawing/2014/main" id="{241E764A-4E81-4371-AB8A-0CABBF28B1E6}"/>
              </a:ext>
            </a:extLst>
          </p:cNvPr>
          <p:cNvSpPr>
            <a:spLocks noGrp="1"/>
          </p:cNvSpPr>
          <p:nvPr>
            <p:ph type="dt" sz="half" idx="10"/>
          </p:nvPr>
        </p:nvSpPr>
        <p:spPr/>
        <p:txBody>
          <a:bodyPr/>
          <a:lstStyle>
            <a:lvl1pPr>
              <a:defRPr/>
            </a:lvl1pPr>
          </a:lstStyle>
          <a:p>
            <a:pPr>
              <a:defRPr/>
            </a:pPr>
            <a:endParaRPr lang="en-US"/>
          </a:p>
        </p:txBody>
      </p:sp>
      <p:sp>
        <p:nvSpPr>
          <p:cNvPr id="7" name="Footer Placeholder 2">
            <a:extLst>
              <a:ext uri="{FF2B5EF4-FFF2-40B4-BE49-F238E27FC236}">
                <a16:creationId xmlns:a16="http://schemas.microsoft.com/office/drawing/2014/main" id="{1BA11F69-B8CF-47FA-9A9A-777141358508}"/>
              </a:ext>
            </a:extLst>
          </p:cNvPr>
          <p:cNvSpPr>
            <a:spLocks noGrp="1"/>
          </p:cNvSpPr>
          <p:nvPr>
            <p:ph type="ftr" sz="quarter" idx="11"/>
          </p:nvPr>
        </p:nvSpPr>
        <p:spPr/>
        <p:txBody>
          <a:bodyPr/>
          <a:lstStyle>
            <a:lvl1pPr>
              <a:defRPr/>
            </a:lvl1pPr>
          </a:lstStyle>
          <a:p>
            <a:pPr>
              <a:defRPr/>
            </a:pPr>
            <a:r>
              <a:rPr lang="en-US"/>
              <a:t>Mikrometer 01/Rev 01. (c)Copyright, sentral sistem, Juli 2020</a:t>
            </a:r>
          </a:p>
        </p:txBody>
      </p:sp>
      <p:sp>
        <p:nvSpPr>
          <p:cNvPr id="8" name="Slide Number Placeholder 22">
            <a:extLst>
              <a:ext uri="{FF2B5EF4-FFF2-40B4-BE49-F238E27FC236}">
                <a16:creationId xmlns:a16="http://schemas.microsoft.com/office/drawing/2014/main" id="{CA751F3F-064B-4C37-B2BC-D61691C97394}"/>
              </a:ext>
            </a:extLst>
          </p:cNvPr>
          <p:cNvSpPr>
            <a:spLocks noGrp="1"/>
          </p:cNvSpPr>
          <p:nvPr>
            <p:ph type="sldNum" sz="quarter" idx="12"/>
          </p:nvPr>
        </p:nvSpPr>
        <p:spPr/>
        <p:txBody>
          <a:bodyPr/>
          <a:lstStyle>
            <a:lvl1pPr>
              <a:defRPr/>
            </a:lvl1pPr>
          </a:lstStyle>
          <a:p>
            <a:pPr>
              <a:defRPr/>
            </a:pPr>
            <a:fld id="{3C3CC788-34FA-452A-97A3-F41E5049DB87}" type="slidenum">
              <a:rPr lang="en-US" altLang="en-US"/>
              <a:pPr>
                <a:defRPr/>
              </a:pPr>
              <a:t>‹#›</a:t>
            </a:fld>
            <a:endParaRPr lang="en-US" altLang="en-US"/>
          </a:p>
        </p:txBody>
      </p:sp>
    </p:spTree>
    <p:extLst>
      <p:ext uri="{BB962C8B-B14F-4D97-AF65-F5344CB8AC3E}">
        <p14:creationId xmlns:p14="http://schemas.microsoft.com/office/powerpoint/2010/main" val="1282841402"/>
      </p:ext>
    </p:extLst>
  </p:cSld>
  <p:clrMapOvr>
    <a:masterClrMapping/>
  </p:clrMapOvr>
  <p:transition spd="slow">
    <p:pull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id-ID"/>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3">
            <a:extLst>
              <a:ext uri="{FF2B5EF4-FFF2-40B4-BE49-F238E27FC236}">
                <a16:creationId xmlns:a16="http://schemas.microsoft.com/office/drawing/2014/main" id="{09639DA2-7B2C-40CB-AE4D-5F8317A910C2}"/>
              </a:ext>
            </a:extLst>
          </p:cNvPr>
          <p:cNvSpPr>
            <a:spLocks noGrp="1"/>
          </p:cNvSpPr>
          <p:nvPr>
            <p:ph type="dt" sz="half" idx="10"/>
          </p:nvPr>
        </p:nvSpPr>
        <p:spPr>
          <a:xfrm>
            <a:off x="457200" y="6356350"/>
            <a:ext cx="2133600" cy="365125"/>
          </a:xfrm>
        </p:spPr>
        <p:txBody>
          <a:bodyPr/>
          <a:lstStyle>
            <a:lvl1pPr>
              <a:defRPr>
                <a:latin typeface="Arial" panose="020B0604020202020204" pitchFamily="34" charset="0"/>
              </a:defRPr>
            </a:lvl1pPr>
          </a:lstStyle>
          <a:p>
            <a:pPr>
              <a:defRPr/>
            </a:pPr>
            <a:endParaRPr lang="en-US"/>
          </a:p>
        </p:txBody>
      </p:sp>
      <p:sp>
        <p:nvSpPr>
          <p:cNvPr id="6" name="Footer Placeholder 4">
            <a:extLst>
              <a:ext uri="{FF2B5EF4-FFF2-40B4-BE49-F238E27FC236}">
                <a16:creationId xmlns:a16="http://schemas.microsoft.com/office/drawing/2014/main" id="{2863CBE1-DBFA-4DC5-BACC-83C72F117303}"/>
              </a:ext>
            </a:extLst>
          </p:cNvPr>
          <p:cNvSpPr>
            <a:spLocks noGrp="1"/>
          </p:cNvSpPr>
          <p:nvPr>
            <p:ph type="ftr" sz="quarter" idx="11"/>
          </p:nvPr>
        </p:nvSpPr>
        <p:spPr/>
        <p:txBody>
          <a:bodyPr/>
          <a:lstStyle>
            <a:lvl1pPr>
              <a:defRPr/>
            </a:lvl1pPr>
          </a:lstStyle>
          <a:p>
            <a:pPr>
              <a:defRPr/>
            </a:pPr>
            <a:r>
              <a:rPr lang="en-US"/>
              <a:t>Mikrometer 01/Rev 01. (c)Copyright, sentral sistem, Juli 2020</a:t>
            </a:r>
          </a:p>
        </p:txBody>
      </p:sp>
      <p:sp>
        <p:nvSpPr>
          <p:cNvPr id="7" name="Slide Number Placeholder 5">
            <a:extLst>
              <a:ext uri="{FF2B5EF4-FFF2-40B4-BE49-F238E27FC236}">
                <a16:creationId xmlns:a16="http://schemas.microsoft.com/office/drawing/2014/main" id="{93B6373F-2415-4AB1-AE13-8E1BCCF57BA6}"/>
              </a:ext>
            </a:extLst>
          </p:cNvPr>
          <p:cNvSpPr>
            <a:spLocks noGrp="1"/>
          </p:cNvSpPr>
          <p:nvPr>
            <p:ph type="sldNum" sz="quarter" idx="12"/>
          </p:nvPr>
        </p:nvSpPr>
        <p:spPr/>
        <p:txBody>
          <a:bodyPr/>
          <a:lstStyle>
            <a:lvl1pPr>
              <a:defRPr/>
            </a:lvl1pPr>
          </a:lstStyle>
          <a:p>
            <a:pPr>
              <a:defRPr/>
            </a:pPr>
            <a:fld id="{640D230E-6F1F-4584-87FB-8E1DEC7278E0}" type="slidenum">
              <a:rPr lang="en-US" altLang="en-US"/>
              <a:pPr>
                <a:defRPr/>
              </a:pPr>
              <a:t>‹#›</a:t>
            </a:fld>
            <a:endParaRPr lang="en-US" altLang="en-US"/>
          </a:p>
        </p:txBody>
      </p:sp>
    </p:spTree>
    <p:extLst>
      <p:ext uri="{BB962C8B-B14F-4D97-AF65-F5344CB8AC3E}">
        <p14:creationId xmlns:p14="http://schemas.microsoft.com/office/powerpoint/2010/main" val="3007532077"/>
      </p:ext>
    </p:extLst>
  </p:cSld>
  <p:clrMapOvr>
    <a:masterClrMapping/>
  </p:clrMapOvr>
  <p:transition spd="slow">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2DC1FDB5-BE88-4656-9D54-84364C8AA9E6}"/>
              </a:ext>
            </a:extLst>
          </p:cNvPr>
          <p:cNvSpPr>
            <a:spLocks noGrp="1"/>
          </p:cNvSpPr>
          <p:nvPr>
            <p:ph type="dt" sz="half" idx="10"/>
          </p:nvPr>
        </p:nvSpPr>
        <p:spPr/>
        <p:txBody>
          <a:bodyPr/>
          <a:lstStyle>
            <a:lvl1pPr>
              <a:defRPr/>
            </a:lvl1pPr>
          </a:lstStyle>
          <a:p>
            <a:pPr>
              <a:defRPr/>
            </a:pPr>
            <a:endParaRPr lang="en-US"/>
          </a:p>
        </p:txBody>
      </p:sp>
      <p:sp>
        <p:nvSpPr>
          <p:cNvPr id="5" name="Footer Placeholder 2">
            <a:extLst>
              <a:ext uri="{FF2B5EF4-FFF2-40B4-BE49-F238E27FC236}">
                <a16:creationId xmlns:a16="http://schemas.microsoft.com/office/drawing/2014/main" id="{6D937EC6-D128-4023-9738-87EC8E0E3E35}"/>
              </a:ext>
            </a:extLst>
          </p:cNvPr>
          <p:cNvSpPr>
            <a:spLocks noGrp="1"/>
          </p:cNvSpPr>
          <p:nvPr>
            <p:ph type="ftr" sz="quarter" idx="11"/>
          </p:nvPr>
        </p:nvSpPr>
        <p:spPr/>
        <p:txBody>
          <a:bodyPr/>
          <a:lstStyle>
            <a:lvl1pPr>
              <a:defRPr/>
            </a:lvl1pPr>
          </a:lstStyle>
          <a:p>
            <a:pPr>
              <a:defRPr/>
            </a:pPr>
            <a:r>
              <a:rPr lang="en-US"/>
              <a:t>Mikrometer 01/Rev 01. (c)Copyright, sentral sistem, Juli 2020</a:t>
            </a:r>
          </a:p>
        </p:txBody>
      </p:sp>
      <p:sp>
        <p:nvSpPr>
          <p:cNvPr id="6" name="Slide Number Placeholder 22">
            <a:extLst>
              <a:ext uri="{FF2B5EF4-FFF2-40B4-BE49-F238E27FC236}">
                <a16:creationId xmlns:a16="http://schemas.microsoft.com/office/drawing/2014/main" id="{09EF869A-F336-4C59-8504-FA720CEF880A}"/>
              </a:ext>
            </a:extLst>
          </p:cNvPr>
          <p:cNvSpPr>
            <a:spLocks noGrp="1"/>
          </p:cNvSpPr>
          <p:nvPr>
            <p:ph type="sldNum" sz="quarter" idx="12"/>
          </p:nvPr>
        </p:nvSpPr>
        <p:spPr/>
        <p:txBody>
          <a:bodyPr/>
          <a:lstStyle>
            <a:lvl1pPr>
              <a:defRPr/>
            </a:lvl1pPr>
          </a:lstStyle>
          <a:p>
            <a:pPr>
              <a:defRPr/>
            </a:pPr>
            <a:fld id="{3D68A16A-9F17-4C2A-8D50-A3C76B603F8A}" type="slidenum">
              <a:rPr lang="en-US" altLang="en-US"/>
              <a:pPr>
                <a:defRPr/>
              </a:pPr>
              <a:t>‹#›</a:t>
            </a:fld>
            <a:endParaRPr lang="en-US" altLang="en-US"/>
          </a:p>
        </p:txBody>
      </p:sp>
    </p:spTree>
    <p:extLst>
      <p:ext uri="{BB962C8B-B14F-4D97-AF65-F5344CB8AC3E}">
        <p14:creationId xmlns:p14="http://schemas.microsoft.com/office/powerpoint/2010/main" val="3847180750"/>
      </p:ext>
    </p:extLst>
  </p:cSld>
  <p:clrMapOvr>
    <a:masterClrMapping/>
  </p:clrMapOvr>
  <p:transition spd="slow">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8C503-F163-410D-AE00-E6407720B8B9}"/>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5" name="Rounded Rectangle 4">
            <a:extLst>
              <a:ext uri="{FF2B5EF4-FFF2-40B4-BE49-F238E27FC236}">
                <a16:creationId xmlns:a16="http://schemas.microsoft.com/office/drawing/2014/main" id="{B65ECDF3-7695-4497-A85F-725BD41CBE98}"/>
              </a:ext>
            </a:extLst>
          </p:cNvPr>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82CC9409-C306-4D47-820E-CF0DF23CE79C}"/>
              </a:ext>
            </a:extLst>
          </p:cNvPr>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6A929FD5-F31D-49D2-A9D6-016F295789BE}"/>
              </a:ext>
            </a:extLst>
          </p:cNvPr>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Rectangle 7">
            <a:extLst>
              <a:ext uri="{FF2B5EF4-FFF2-40B4-BE49-F238E27FC236}">
                <a16:creationId xmlns:a16="http://schemas.microsoft.com/office/drawing/2014/main" id="{FA4FEF3D-06C6-4DC9-9E22-3938757BE510}"/>
              </a:ext>
            </a:extLst>
          </p:cNvPr>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0FBD51CF-FBDB-4FA9-95F1-7A0019060CE7}"/>
              </a:ext>
            </a:extLst>
          </p:cNvPr>
          <p:cNvSpPr>
            <a:spLocks noGrp="1"/>
          </p:cNvSpPr>
          <p:nvPr>
            <p:ph type="dt" sz="half" idx="10"/>
          </p:nvPr>
        </p:nvSpPr>
        <p:spPr/>
        <p:txBody>
          <a:bodyPr/>
          <a:lstStyle>
            <a:lvl1pPr>
              <a:defRPr/>
            </a:lvl1pPr>
          </a:lstStyle>
          <a:p>
            <a:pPr>
              <a:defRPr/>
            </a:pPr>
            <a:endParaRPr lang="en-US"/>
          </a:p>
        </p:txBody>
      </p:sp>
      <p:sp>
        <p:nvSpPr>
          <p:cNvPr id="10" name="Footer Placeholder 4">
            <a:extLst>
              <a:ext uri="{FF2B5EF4-FFF2-40B4-BE49-F238E27FC236}">
                <a16:creationId xmlns:a16="http://schemas.microsoft.com/office/drawing/2014/main" id="{7058B3DA-E386-4291-8206-B0D430DB3CE0}"/>
              </a:ext>
            </a:extLst>
          </p:cNvPr>
          <p:cNvSpPr>
            <a:spLocks noGrp="1"/>
          </p:cNvSpPr>
          <p:nvPr>
            <p:ph type="ftr" sz="quarter" idx="11"/>
          </p:nvPr>
        </p:nvSpPr>
        <p:spPr>
          <a:xfrm>
            <a:off x="800100" y="6172200"/>
            <a:ext cx="4000500" cy="457200"/>
          </a:xfrm>
        </p:spPr>
        <p:txBody>
          <a:bodyPr/>
          <a:lstStyle>
            <a:lvl1pPr>
              <a:defRPr/>
            </a:lvl1pPr>
          </a:lstStyle>
          <a:p>
            <a:pPr>
              <a:defRPr/>
            </a:pPr>
            <a:r>
              <a:rPr lang="en-US"/>
              <a:t>Mikrometer 01/Rev 01. (c)Copyright, sentral sistem, Juli 2020</a:t>
            </a:r>
          </a:p>
        </p:txBody>
      </p:sp>
      <p:sp>
        <p:nvSpPr>
          <p:cNvPr id="11" name="Slide Number Placeholder 5">
            <a:extLst>
              <a:ext uri="{FF2B5EF4-FFF2-40B4-BE49-F238E27FC236}">
                <a16:creationId xmlns:a16="http://schemas.microsoft.com/office/drawing/2014/main" id="{01649D17-390B-405C-B9AD-75CA68B77200}"/>
              </a:ext>
            </a:extLst>
          </p:cNvPr>
          <p:cNvSpPr>
            <a:spLocks noGrp="1"/>
          </p:cNvSpPr>
          <p:nvPr>
            <p:ph type="sldNum" sz="quarter" idx="12"/>
          </p:nvPr>
        </p:nvSpPr>
        <p:spPr>
          <a:xfrm>
            <a:off x="146050" y="6208713"/>
            <a:ext cx="457200" cy="457200"/>
          </a:xfrm>
        </p:spPr>
        <p:txBody>
          <a:bodyPr/>
          <a:lstStyle>
            <a:lvl1pPr>
              <a:defRPr/>
            </a:lvl1pPr>
          </a:lstStyle>
          <a:p>
            <a:pPr>
              <a:defRPr/>
            </a:pPr>
            <a:fld id="{F6E8A37A-FFC5-49CE-9755-6E29288B27B3}" type="slidenum">
              <a:rPr lang="en-US" altLang="en-US"/>
              <a:pPr>
                <a:defRPr/>
              </a:pPr>
              <a:t>‹#›</a:t>
            </a:fld>
            <a:endParaRPr lang="en-US" altLang="en-US"/>
          </a:p>
        </p:txBody>
      </p:sp>
    </p:spTree>
    <p:extLst>
      <p:ext uri="{BB962C8B-B14F-4D97-AF65-F5344CB8AC3E}">
        <p14:creationId xmlns:p14="http://schemas.microsoft.com/office/powerpoint/2010/main" val="4244060348"/>
      </p:ext>
    </p:extLst>
  </p:cSld>
  <p:clrMapOvr>
    <a:overrideClrMapping bg1="lt1" tx1="dk1" bg2="lt2" tx2="dk2" accent1="accent1" accent2="accent2" accent3="accent3" accent4="accent4" accent5="accent5" accent6="accent6" hlink="hlink" folHlink="folHlink"/>
  </p:clrMapOvr>
  <p:transition spd="slow">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5BA258AE-CD55-43D6-B0DD-25876166CFB3}"/>
              </a:ext>
            </a:extLst>
          </p:cNvPr>
          <p:cNvSpPr>
            <a:spLocks noGrp="1"/>
          </p:cNvSpPr>
          <p:nvPr>
            <p:ph type="dt" sz="half" idx="10"/>
          </p:nvPr>
        </p:nvSpPr>
        <p:spPr/>
        <p:txBody>
          <a:bodyPr/>
          <a:lstStyle>
            <a:lvl1pPr>
              <a:defRPr/>
            </a:lvl1pPr>
          </a:lstStyle>
          <a:p>
            <a:pPr>
              <a:defRPr/>
            </a:pPr>
            <a:endParaRPr lang="en-US"/>
          </a:p>
        </p:txBody>
      </p:sp>
      <p:sp>
        <p:nvSpPr>
          <p:cNvPr id="6" name="Footer Placeholder 2">
            <a:extLst>
              <a:ext uri="{FF2B5EF4-FFF2-40B4-BE49-F238E27FC236}">
                <a16:creationId xmlns:a16="http://schemas.microsoft.com/office/drawing/2014/main" id="{09A2E87B-4CDB-4A8E-AA6D-27EB927E3072}"/>
              </a:ext>
            </a:extLst>
          </p:cNvPr>
          <p:cNvSpPr>
            <a:spLocks noGrp="1"/>
          </p:cNvSpPr>
          <p:nvPr>
            <p:ph type="ftr" sz="quarter" idx="11"/>
          </p:nvPr>
        </p:nvSpPr>
        <p:spPr/>
        <p:txBody>
          <a:bodyPr/>
          <a:lstStyle>
            <a:lvl1pPr>
              <a:defRPr/>
            </a:lvl1pPr>
          </a:lstStyle>
          <a:p>
            <a:pPr>
              <a:defRPr/>
            </a:pPr>
            <a:r>
              <a:rPr lang="en-US"/>
              <a:t>Mikrometer 01/Rev 01. (c)Copyright, sentral sistem, Juli 2020</a:t>
            </a:r>
          </a:p>
        </p:txBody>
      </p:sp>
      <p:sp>
        <p:nvSpPr>
          <p:cNvPr id="7" name="Slide Number Placeholder 22">
            <a:extLst>
              <a:ext uri="{FF2B5EF4-FFF2-40B4-BE49-F238E27FC236}">
                <a16:creationId xmlns:a16="http://schemas.microsoft.com/office/drawing/2014/main" id="{BFC6D377-DC79-4D4D-A19F-9E9231C3E9E8}"/>
              </a:ext>
            </a:extLst>
          </p:cNvPr>
          <p:cNvSpPr>
            <a:spLocks noGrp="1"/>
          </p:cNvSpPr>
          <p:nvPr>
            <p:ph type="sldNum" sz="quarter" idx="12"/>
          </p:nvPr>
        </p:nvSpPr>
        <p:spPr/>
        <p:txBody>
          <a:bodyPr/>
          <a:lstStyle>
            <a:lvl1pPr>
              <a:defRPr/>
            </a:lvl1pPr>
          </a:lstStyle>
          <a:p>
            <a:pPr>
              <a:defRPr/>
            </a:pPr>
            <a:fld id="{CC0635AF-4162-447C-8325-EF141FBAC2EB}" type="slidenum">
              <a:rPr lang="en-US" altLang="en-US"/>
              <a:pPr>
                <a:defRPr/>
              </a:pPr>
              <a:t>‹#›</a:t>
            </a:fld>
            <a:endParaRPr lang="en-US" altLang="en-US"/>
          </a:p>
        </p:txBody>
      </p:sp>
    </p:spTree>
    <p:extLst>
      <p:ext uri="{BB962C8B-B14F-4D97-AF65-F5344CB8AC3E}">
        <p14:creationId xmlns:p14="http://schemas.microsoft.com/office/powerpoint/2010/main" val="2174049243"/>
      </p:ext>
    </p:extLst>
  </p:cSld>
  <p:clrMapOvr>
    <a:masterClrMapping/>
  </p:clrMapOvr>
  <p:transition spd="slow">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a:extLst>
              <a:ext uri="{FF2B5EF4-FFF2-40B4-BE49-F238E27FC236}">
                <a16:creationId xmlns:a16="http://schemas.microsoft.com/office/drawing/2014/main" id="{1FCE2898-9D77-4F45-91C1-95E7780377BE}"/>
              </a:ext>
            </a:extLst>
          </p:cNvPr>
          <p:cNvSpPr>
            <a:spLocks noGrp="1"/>
          </p:cNvSpPr>
          <p:nvPr>
            <p:ph type="dt" sz="half" idx="10"/>
          </p:nvPr>
        </p:nvSpPr>
        <p:spPr/>
        <p:txBody>
          <a:bodyPr/>
          <a:lstStyle>
            <a:lvl1pPr>
              <a:defRPr/>
            </a:lvl1pPr>
          </a:lstStyle>
          <a:p>
            <a:pPr>
              <a:defRPr/>
            </a:pPr>
            <a:endParaRPr lang="en-US"/>
          </a:p>
        </p:txBody>
      </p:sp>
      <p:sp>
        <p:nvSpPr>
          <p:cNvPr id="8" name="Footer Placeholder 2">
            <a:extLst>
              <a:ext uri="{FF2B5EF4-FFF2-40B4-BE49-F238E27FC236}">
                <a16:creationId xmlns:a16="http://schemas.microsoft.com/office/drawing/2014/main" id="{A9D15F42-62DC-485C-B9A5-AFBDEAE1FED9}"/>
              </a:ext>
            </a:extLst>
          </p:cNvPr>
          <p:cNvSpPr>
            <a:spLocks noGrp="1"/>
          </p:cNvSpPr>
          <p:nvPr>
            <p:ph type="ftr" sz="quarter" idx="11"/>
          </p:nvPr>
        </p:nvSpPr>
        <p:spPr/>
        <p:txBody>
          <a:bodyPr/>
          <a:lstStyle>
            <a:lvl1pPr>
              <a:defRPr/>
            </a:lvl1pPr>
          </a:lstStyle>
          <a:p>
            <a:pPr>
              <a:defRPr/>
            </a:pPr>
            <a:r>
              <a:rPr lang="en-US"/>
              <a:t>Mikrometer 01/Rev 01. (c)Copyright, sentral sistem, Juli 2020</a:t>
            </a:r>
          </a:p>
        </p:txBody>
      </p:sp>
      <p:sp>
        <p:nvSpPr>
          <p:cNvPr id="9" name="Slide Number Placeholder 22">
            <a:extLst>
              <a:ext uri="{FF2B5EF4-FFF2-40B4-BE49-F238E27FC236}">
                <a16:creationId xmlns:a16="http://schemas.microsoft.com/office/drawing/2014/main" id="{9A099729-121F-44BC-A2EC-E2045098244A}"/>
              </a:ext>
            </a:extLst>
          </p:cNvPr>
          <p:cNvSpPr>
            <a:spLocks noGrp="1"/>
          </p:cNvSpPr>
          <p:nvPr>
            <p:ph type="sldNum" sz="quarter" idx="12"/>
          </p:nvPr>
        </p:nvSpPr>
        <p:spPr/>
        <p:txBody>
          <a:bodyPr/>
          <a:lstStyle>
            <a:lvl1pPr>
              <a:defRPr/>
            </a:lvl1pPr>
          </a:lstStyle>
          <a:p>
            <a:pPr>
              <a:defRPr/>
            </a:pPr>
            <a:fld id="{DEF83A6D-E455-4B46-8325-34889A376797}" type="slidenum">
              <a:rPr lang="en-US" altLang="en-US"/>
              <a:pPr>
                <a:defRPr/>
              </a:pPr>
              <a:t>‹#›</a:t>
            </a:fld>
            <a:endParaRPr lang="en-US" altLang="en-US"/>
          </a:p>
        </p:txBody>
      </p:sp>
    </p:spTree>
    <p:extLst>
      <p:ext uri="{BB962C8B-B14F-4D97-AF65-F5344CB8AC3E}">
        <p14:creationId xmlns:p14="http://schemas.microsoft.com/office/powerpoint/2010/main" val="3888902690"/>
      </p:ext>
    </p:extLst>
  </p:cSld>
  <p:clrMapOvr>
    <a:masterClrMapping/>
  </p:clrMapOvr>
  <p:transition spd="slow">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928EE39E-DD5B-4DA6-9FE4-AB09C8CAE3B7}"/>
              </a:ext>
            </a:extLst>
          </p:cNvPr>
          <p:cNvSpPr>
            <a:spLocks noGrp="1"/>
          </p:cNvSpPr>
          <p:nvPr>
            <p:ph type="dt" sz="half" idx="10"/>
          </p:nvPr>
        </p:nvSpPr>
        <p:spPr/>
        <p:txBody>
          <a:bodyPr/>
          <a:lstStyle>
            <a:lvl1pPr>
              <a:defRPr/>
            </a:lvl1pPr>
          </a:lstStyle>
          <a:p>
            <a:pPr>
              <a:defRPr/>
            </a:pPr>
            <a:endParaRPr lang="en-US"/>
          </a:p>
        </p:txBody>
      </p:sp>
      <p:sp>
        <p:nvSpPr>
          <p:cNvPr id="4" name="Footer Placeholder 2">
            <a:extLst>
              <a:ext uri="{FF2B5EF4-FFF2-40B4-BE49-F238E27FC236}">
                <a16:creationId xmlns:a16="http://schemas.microsoft.com/office/drawing/2014/main" id="{065A2208-929D-468A-BD30-1E5A5AA0B190}"/>
              </a:ext>
            </a:extLst>
          </p:cNvPr>
          <p:cNvSpPr>
            <a:spLocks noGrp="1"/>
          </p:cNvSpPr>
          <p:nvPr>
            <p:ph type="ftr" sz="quarter" idx="11"/>
          </p:nvPr>
        </p:nvSpPr>
        <p:spPr/>
        <p:txBody>
          <a:bodyPr/>
          <a:lstStyle>
            <a:lvl1pPr>
              <a:defRPr/>
            </a:lvl1pPr>
          </a:lstStyle>
          <a:p>
            <a:pPr>
              <a:defRPr/>
            </a:pPr>
            <a:r>
              <a:rPr lang="en-US"/>
              <a:t>Mikrometer 01/Rev 01. (c)Copyright, sentral sistem, Juli 2020</a:t>
            </a:r>
          </a:p>
        </p:txBody>
      </p:sp>
      <p:sp>
        <p:nvSpPr>
          <p:cNvPr id="5" name="Slide Number Placeholder 22">
            <a:extLst>
              <a:ext uri="{FF2B5EF4-FFF2-40B4-BE49-F238E27FC236}">
                <a16:creationId xmlns:a16="http://schemas.microsoft.com/office/drawing/2014/main" id="{5044EABE-81A9-4FE1-85C0-8377AD1D7DFC}"/>
              </a:ext>
            </a:extLst>
          </p:cNvPr>
          <p:cNvSpPr>
            <a:spLocks noGrp="1"/>
          </p:cNvSpPr>
          <p:nvPr>
            <p:ph type="sldNum" sz="quarter" idx="12"/>
          </p:nvPr>
        </p:nvSpPr>
        <p:spPr/>
        <p:txBody>
          <a:bodyPr/>
          <a:lstStyle>
            <a:lvl1pPr>
              <a:defRPr/>
            </a:lvl1pPr>
          </a:lstStyle>
          <a:p>
            <a:pPr>
              <a:defRPr/>
            </a:pPr>
            <a:fld id="{2872E954-E06C-4DFD-8386-8A443A8F1530}" type="slidenum">
              <a:rPr lang="en-US" altLang="en-US"/>
              <a:pPr>
                <a:defRPr/>
              </a:pPr>
              <a:t>‹#›</a:t>
            </a:fld>
            <a:endParaRPr lang="en-US" altLang="en-US"/>
          </a:p>
        </p:txBody>
      </p:sp>
    </p:spTree>
    <p:extLst>
      <p:ext uri="{BB962C8B-B14F-4D97-AF65-F5344CB8AC3E}">
        <p14:creationId xmlns:p14="http://schemas.microsoft.com/office/powerpoint/2010/main" val="3273940653"/>
      </p:ext>
    </p:extLst>
  </p:cSld>
  <p:clrMapOvr>
    <a:masterClrMapping/>
  </p:clrMapOvr>
  <p:transition spd="slow">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1E4A104B-80EE-4D5D-90BF-F3A7D15740A3}"/>
              </a:ext>
            </a:extLst>
          </p:cNvPr>
          <p:cNvSpPr>
            <a:spLocks noGrp="1"/>
          </p:cNvSpPr>
          <p:nvPr>
            <p:ph type="dt" sz="half" idx="10"/>
          </p:nvPr>
        </p:nvSpPr>
        <p:spPr/>
        <p:txBody>
          <a:bodyPr/>
          <a:lstStyle>
            <a:lvl1pPr>
              <a:defRPr/>
            </a:lvl1pPr>
          </a:lstStyle>
          <a:p>
            <a:pPr>
              <a:defRPr/>
            </a:pPr>
            <a:endParaRPr lang="en-US"/>
          </a:p>
        </p:txBody>
      </p:sp>
      <p:sp>
        <p:nvSpPr>
          <p:cNvPr id="3" name="Footer Placeholder 2">
            <a:extLst>
              <a:ext uri="{FF2B5EF4-FFF2-40B4-BE49-F238E27FC236}">
                <a16:creationId xmlns:a16="http://schemas.microsoft.com/office/drawing/2014/main" id="{3A8F2FAD-CA8A-4F05-BFFD-C413699BAD9C}"/>
              </a:ext>
            </a:extLst>
          </p:cNvPr>
          <p:cNvSpPr>
            <a:spLocks noGrp="1"/>
          </p:cNvSpPr>
          <p:nvPr>
            <p:ph type="ftr" sz="quarter" idx="11"/>
          </p:nvPr>
        </p:nvSpPr>
        <p:spPr/>
        <p:txBody>
          <a:bodyPr/>
          <a:lstStyle>
            <a:lvl1pPr>
              <a:defRPr/>
            </a:lvl1pPr>
          </a:lstStyle>
          <a:p>
            <a:pPr>
              <a:defRPr/>
            </a:pPr>
            <a:r>
              <a:rPr lang="en-US"/>
              <a:t>Mikrometer 01/Rev 01. (c)Copyright, sentral sistem, Juli 2020</a:t>
            </a:r>
          </a:p>
        </p:txBody>
      </p:sp>
      <p:sp>
        <p:nvSpPr>
          <p:cNvPr id="4" name="Slide Number Placeholder 22">
            <a:extLst>
              <a:ext uri="{FF2B5EF4-FFF2-40B4-BE49-F238E27FC236}">
                <a16:creationId xmlns:a16="http://schemas.microsoft.com/office/drawing/2014/main" id="{A6012A94-5878-487B-9E85-2BDF296EA174}"/>
              </a:ext>
            </a:extLst>
          </p:cNvPr>
          <p:cNvSpPr>
            <a:spLocks noGrp="1"/>
          </p:cNvSpPr>
          <p:nvPr>
            <p:ph type="sldNum" sz="quarter" idx="12"/>
          </p:nvPr>
        </p:nvSpPr>
        <p:spPr/>
        <p:txBody>
          <a:bodyPr/>
          <a:lstStyle>
            <a:lvl1pPr>
              <a:defRPr/>
            </a:lvl1pPr>
          </a:lstStyle>
          <a:p>
            <a:pPr>
              <a:defRPr/>
            </a:pPr>
            <a:fld id="{45F37228-71BB-4749-BB7F-47F9929446F0}" type="slidenum">
              <a:rPr lang="en-US" altLang="en-US"/>
              <a:pPr>
                <a:defRPr/>
              </a:pPr>
              <a:t>‹#›</a:t>
            </a:fld>
            <a:endParaRPr lang="en-US" altLang="en-US"/>
          </a:p>
        </p:txBody>
      </p:sp>
    </p:spTree>
    <p:extLst>
      <p:ext uri="{BB962C8B-B14F-4D97-AF65-F5344CB8AC3E}">
        <p14:creationId xmlns:p14="http://schemas.microsoft.com/office/powerpoint/2010/main" val="1219260599"/>
      </p:ext>
    </p:extLst>
  </p:cSld>
  <p:clrMapOvr>
    <a:masterClrMapping/>
  </p:clrMapOvr>
  <p:transition spd="slow">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1A3EF1-4653-46C2-A615-9AC07A5D77CA}"/>
              </a:ext>
            </a:extLst>
          </p:cNvPr>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6" name="Rounded Rectangle 5">
            <a:extLst>
              <a:ext uri="{FF2B5EF4-FFF2-40B4-BE49-F238E27FC236}">
                <a16:creationId xmlns:a16="http://schemas.microsoft.com/office/drawing/2014/main" id="{FB42C7F2-D8C8-47D0-B152-F4A342BB83F5}"/>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a:extLst>
              <a:ext uri="{FF2B5EF4-FFF2-40B4-BE49-F238E27FC236}">
                <a16:creationId xmlns:a16="http://schemas.microsoft.com/office/drawing/2014/main" id="{ABC3A582-CE37-4A70-9380-E67EA8C936F1}"/>
              </a:ext>
            </a:extLst>
          </p:cNvPr>
          <p:cNvSpPr>
            <a:spLocks noGrp="1"/>
          </p:cNvSpPr>
          <p:nvPr>
            <p:ph type="dt" sz="half" idx="10"/>
          </p:nvPr>
        </p:nvSpPr>
        <p:spPr/>
        <p:txBody>
          <a:bodyPr/>
          <a:lstStyle>
            <a:lvl1pPr>
              <a:defRPr/>
            </a:lvl1pPr>
          </a:lstStyle>
          <a:p>
            <a:pPr>
              <a:defRPr/>
            </a:pPr>
            <a:endParaRPr lang="en-US"/>
          </a:p>
        </p:txBody>
      </p:sp>
      <p:sp>
        <p:nvSpPr>
          <p:cNvPr id="8" name="Footer Placeholder 5">
            <a:extLst>
              <a:ext uri="{FF2B5EF4-FFF2-40B4-BE49-F238E27FC236}">
                <a16:creationId xmlns:a16="http://schemas.microsoft.com/office/drawing/2014/main" id="{56E6FEF2-2F77-4378-90B0-2D5D81989C6F}"/>
              </a:ext>
            </a:extLst>
          </p:cNvPr>
          <p:cNvSpPr>
            <a:spLocks noGrp="1"/>
          </p:cNvSpPr>
          <p:nvPr>
            <p:ph type="ftr" sz="quarter" idx="11"/>
          </p:nvPr>
        </p:nvSpPr>
        <p:spPr/>
        <p:txBody>
          <a:bodyPr/>
          <a:lstStyle>
            <a:lvl1pPr>
              <a:defRPr/>
            </a:lvl1pPr>
          </a:lstStyle>
          <a:p>
            <a:pPr>
              <a:defRPr/>
            </a:pPr>
            <a:r>
              <a:rPr lang="en-US"/>
              <a:t>Mikrometer 01/Rev 01. (c)Copyright, sentral sistem, Juli 2020</a:t>
            </a:r>
          </a:p>
        </p:txBody>
      </p:sp>
      <p:sp>
        <p:nvSpPr>
          <p:cNvPr id="9" name="Slide Number Placeholder 6">
            <a:extLst>
              <a:ext uri="{FF2B5EF4-FFF2-40B4-BE49-F238E27FC236}">
                <a16:creationId xmlns:a16="http://schemas.microsoft.com/office/drawing/2014/main" id="{BF52B548-6CD0-4E7E-A484-1D878D747903}"/>
              </a:ext>
            </a:extLst>
          </p:cNvPr>
          <p:cNvSpPr>
            <a:spLocks noGrp="1"/>
          </p:cNvSpPr>
          <p:nvPr>
            <p:ph type="sldNum" sz="quarter" idx="12"/>
          </p:nvPr>
        </p:nvSpPr>
        <p:spPr/>
        <p:txBody>
          <a:bodyPr/>
          <a:lstStyle>
            <a:lvl1pPr>
              <a:defRPr/>
            </a:lvl1pPr>
          </a:lstStyle>
          <a:p>
            <a:pPr>
              <a:defRPr/>
            </a:pPr>
            <a:fld id="{16D7E29B-EA68-4E74-B75F-E64BD0B848FE}" type="slidenum">
              <a:rPr lang="en-US" altLang="en-US"/>
              <a:pPr>
                <a:defRPr/>
              </a:pPr>
              <a:t>‹#›</a:t>
            </a:fld>
            <a:endParaRPr lang="en-US" altLang="en-US"/>
          </a:p>
        </p:txBody>
      </p:sp>
    </p:spTree>
    <p:extLst>
      <p:ext uri="{BB962C8B-B14F-4D97-AF65-F5344CB8AC3E}">
        <p14:creationId xmlns:p14="http://schemas.microsoft.com/office/powerpoint/2010/main" val="4129317501"/>
      </p:ext>
    </p:extLst>
  </p:cSld>
  <p:clrMapOvr>
    <a:masterClrMapping/>
  </p:clrMapOvr>
  <p:transition spd="slow">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B6D249-E8E7-4EE0-9B48-21DBD6EFD20D}"/>
              </a:ext>
            </a:extLst>
          </p:cNvPr>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a:extLst>
              <a:ext uri="{FF2B5EF4-FFF2-40B4-BE49-F238E27FC236}">
                <a16:creationId xmlns:a16="http://schemas.microsoft.com/office/drawing/2014/main" id="{22656157-2FCE-442B-B2CA-EAEA64F26393}"/>
              </a:ext>
            </a:extLst>
          </p:cNvPr>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1B317598-2FDB-44EF-9447-921B33F028B3}"/>
              </a:ext>
            </a:extLst>
          </p:cNvPr>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a:extLst>
              <a:ext uri="{FF2B5EF4-FFF2-40B4-BE49-F238E27FC236}">
                <a16:creationId xmlns:a16="http://schemas.microsoft.com/office/drawing/2014/main" id="{222BF1FC-E46B-4D5A-9218-4C7321AE205E}"/>
              </a:ext>
            </a:extLst>
          </p:cNvPr>
          <p:cNvSpPr>
            <a:spLocks noGrp="1"/>
          </p:cNvSpPr>
          <p:nvPr>
            <p:ph type="dt" sz="half" idx="10"/>
          </p:nvPr>
        </p:nvSpPr>
        <p:spPr/>
        <p:txBody>
          <a:bodyPr/>
          <a:lstStyle>
            <a:lvl1pPr>
              <a:defRPr/>
            </a:lvl1pPr>
          </a:lstStyle>
          <a:p>
            <a:pPr>
              <a:defRPr/>
            </a:pPr>
            <a:endParaRPr lang="en-US"/>
          </a:p>
        </p:txBody>
      </p:sp>
      <p:sp>
        <p:nvSpPr>
          <p:cNvPr id="9" name="Footer Placeholder 5">
            <a:extLst>
              <a:ext uri="{FF2B5EF4-FFF2-40B4-BE49-F238E27FC236}">
                <a16:creationId xmlns:a16="http://schemas.microsoft.com/office/drawing/2014/main" id="{4A44BCE2-7B41-4540-82B1-B29DEBCBEF21}"/>
              </a:ext>
            </a:extLst>
          </p:cNvPr>
          <p:cNvSpPr>
            <a:spLocks noGrp="1"/>
          </p:cNvSpPr>
          <p:nvPr>
            <p:ph type="ftr" sz="quarter" idx="11"/>
          </p:nvPr>
        </p:nvSpPr>
        <p:spPr>
          <a:xfrm>
            <a:off x="914400" y="6172200"/>
            <a:ext cx="3886200" cy="457200"/>
          </a:xfrm>
        </p:spPr>
        <p:txBody>
          <a:bodyPr/>
          <a:lstStyle>
            <a:lvl1pPr>
              <a:defRPr/>
            </a:lvl1pPr>
          </a:lstStyle>
          <a:p>
            <a:pPr>
              <a:defRPr/>
            </a:pPr>
            <a:r>
              <a:rPr lang="en-US"/>
              <a:t>Mikrometer 01/Rev 01. (c)Copyright, sentral sistem, Juli 2020</a:t>
            </a:r>
          </a:p>
        </p:txBody>
      </p:sp>
      <p:sp>
        <p:nvSpPr>
          <p:cNvPr id="10" name="Slide Number Placeholder 6">
            <a:extLst>
              <a:ext uri="{FF2B5EF4-FFF2-40B4-BE49-F238E27FC236}">
                <a16:creationId xmlns:a16="http://schemas.microsoft.com/office/drawing/2014/main" id="{3C56A602-8981-4EC6-89AA-8DC2526CF2B5}"/>
              </a:ext>
            </a:extLst>
          </p:cNvPr>
          <p:cNvSpPr>
            <a:spLocks noGrp="1"/>
          </p:cNvSpPr>
          <p:nvPr>
            <p:ph type="sldNum" sz="quarter" idx="12"/>
          </p:nvPr>
        </p:nvSpPr>
        <p:spPr>
          <a:xfrm>
            <a:off x="146050" y="6208713"/>
            <a:ext cx="457200" cy="457200"/>
          </a:xfrm>
        </p:spPr>
        <p:txBody>
          <a:bodyPr/>
          <a:lstStyle>
            <a:lvl1pPr>
              <a:defRPr/>
            </a:lvl1pPr>
          </a:lstStyle>
          <a:p>
            <a:pPr>
              <a:defRPr/>
            </a:pPr>
            <a:fld id="{72F148B4-97FB-4B6E-B219-BA3721A88D09}" type="slidenum">
              <a:rPr lang="en-US" altLang="en-US"/>
              <a:pPr>
                <a:defRPr/>
              </a:pPr>
              <a:t>‹#›</a:t>
            </a:fld>
            <a:endParaRPr lang="en-US" altLang="en-US"/>
          </a:p>
        </p:txBody>
      </p:sp>
    </p:spTree>
    <p:extLst>
      <p:ext uri="{BB962C8B-B14F-4D97-AF65-F5344CB8AC3E}">
        <p14:creationId xmlns:p14="http://schemas.microsoft.com/office/powerpoint/2010/main" val="682814020"/>
      </p:ext>
    </p:extLst>
  </p:cSld>
  <p:clrMapOvr>
    <a:masterClrMapping/>
  </p:clrMapOvr>
  <p:transition spd="slow">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02346B-B0D7-4761-9FD4-2798270685D5}"/>
              </a:ext>
            </a:extLst>
          </p:cNvPr>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8" name="Rounded Rectangle 7">
            <a:extLst>
              <a:ext uri="{FF2B5EF4-FFF2-40B4-BE49-F238E27FC236}">
                <a16:creationId xmlns:a16="http://schemas.microsoft.com/office/drawing/2014/main" id="{0B61730D-2B49-48A6-A6BB-64FED9FDE664}"/>
              </a:ext>
            </a:extLst>
          </p:cNvPr>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1028" name="Title Placeholder 21"/>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B2D80B7A-CD39-409F-B553-801D2194D637}"/>
              </a:ext>
            </a:extLst>
          </p:cNvPr>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latin typeface="Arial" charset="0"/>
              </a:defRPr>
            </a:lvl1pPr>
          </a:lstStyle>
          <a:p>
            <a:pPr>
              <a:defRPr/>
            </a:pPr>
            <a:endParaRPr lang="en-US" dirty="0"/>
          </a:p>
        </p:txBody>
      </p:sp>
      <p:sp>
        <p:nvSpPr>
          <p:cNvPr id="3" name="Footer Placeholder 2">
            <a:extLst>
              <a:ext uri="{FF2B5EF4-FFF2-40B4-BE49-F238E27FC236}">
                <a16:creationId xmlns:a16="http://schemas.microsoft.com/office/drawing/2014/main" id="{2261F273-469C-4CA0-AA41-1E95953147C8}"/>
              </a:ext>
            </a:extLst>
          </p:cNvPr>
          <p:cNvSpPr>
            <a:spLocks noGrp="1"/>
          </p:cNvSpPr>
          <p:nvPr>
            <p:ph type="ftr" sz="quarter" idx="3"/>
          </p:nvPr>
        </p:nvSpPr>
        <p:spPr>
          <a:xfrm>
            <a:off x="685800" y="6324600"/>
            <a:ext cx="3962400" cy="304800"/>
          </a:xfrm>
          <a:prstGeom prst="rect">
            <a:avLst/>
          </a:prstGeom>
        </p:spPr>
        <p:txBody>
          <a:bodyPr anchor="ctr" anchorCtr="0"/>
          <a:lstStyle>
            <a:lvl1pPr eaLnBrk="1" latinLnBrk="0" hangingPunct="1">
              <a:defRPr kumimoji="0" sz="900">
                <a:solidFill>
                  <a:schemeClr val="tx2"/>
                </a:solidFill>
                <a:latin typeface="Arial" charset="0"/>
              </a:defRPr>
            </a:lvl1pPr>
          </a:lstStyle>
          <a:p>
            <a:pPr>
              <a:defRPr/>
            </a:pPr>
            <a:r>
              <a:rPr lang="en-US"/>
              <a:t>Mikrometer 01/Rev 01. (c)Copyright, sentral sistem, Juli 2020</a:t>
            </a:r>
            <a:endParaRPr lang="en-US" dirty="0"/>
          </a:p>
        </p:txBody>
      </p:sp>
      <p:sp>
        <p:nvSpPr>
          <p:cNvPr id="23" name="Slide Number Placeholder 22">
            <a:extLst>
              <a:ext uri="{FF2B5EF4-FFF2-40B4-BE49-F238E27FC236}">
                <a16:creationId xmlns:a16="http://schemas.microsoft.com/office/drawing/2014/main" id="{6183C991-074E-4458-B942-8E08CBB371E4}"/>
              </a:ext>
            </a:extLst>
          </p:cNvPr>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eaLnBrk="1" hangingPunct="1">
              <a:defRPr sz="1400">
                <a:solidFill>
                  <a:srgbClr val="FFFFFF"/>
                </a:solidFill>
                <a:latin typeface="Franklin Gothic Book" panose="020B0503020102020204" pitchFamily="34" charset="0"/>
              </a:defRPr>
            </a:lvl1pPr>
          </a:lstStyle>
          <a:p>
            <a:pPr>
              <a:defRPr/>
            </a:pPr>
            <a:fld id="{BFECE3A7-57C6-4B27-899D-C2CE067FB805}"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Lst>
  <p:transition spd="slow">
    <p:pull dir="d"/>
  </p:transition>
  <p:hf hd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5.jpeg"/><Relationship Id="rId5" Type="http://schemas.openxmlformats.org/officeDocument/2006/relationships/hyperlink" Target="Mgt%20Teknik%20Calibration%20.pptx" TargetMode="External"/><Relationship Id="rId10" Type="http://schemas.openxmlformats.org/officeDocument/2006/relationships/image" Target="../media/image4.png"/><Relationship Id="rId4" Type="http://schemas.openxmlformats.org/officeDocument/2006/relationships/hyperlink" Target="SS%20Calibration.pptx" TargetMode="External"/><Relationship Id="rId9" Type="http://schemas.openxmlformats.org/officeDocument/2006/relationships/image" Target="../media/image3.png"/><Relationship Id="rId1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5.jpeg"/><Relationship Id="rId5" Type="http://schemas.openxmlformats.org/officeDocument/2006/relationships/hyperlink" Target="Mgt%20Teknik%20Calibration%20.pptx" TargetMode="External"/><Relationship Id="rId10" Type="http://schemas.openxmlformats.org/officeDocument/2006/relationships/image" Target="../media/image4.png"/><Relationship Id="rId4" Type="http://schemas.openxmlformats.org/officeDocument/2006/relationships/hyperlink" Target="SS%20Calibration.pptx" TargetMode="External"/><Relationship Id="rId9" Type="http://schemas.openxmlformats.org/officeDocument/2006/relationships/image" Target="../media/image3.png"/><Relationship Id="rId1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5.jpeg"/><Relationship Id="rId5" Type="http://schemas.openxmlformats.org/officeDocument/2006/relationships/hyperlink" Target="Mgt%20Teknik%20Calibration%20.pptx" TargetMode="External"/><Relationship Id="rId10" Type="http://schemas.openxmlformats.org/officeDocument/2006/relationships/image" Target="../media/image4.png"/><Relationship Id="rId4" Type="http://schemas.openxmlformats.org/officeDocument/2006/relationships/hyperlink" Target="SS%20Calibration.pptx" TargetMode="External"/><Relationship Id="rId9" Type="http://schemas.openxmlformats.org/officeDocument/2006/relationships/image" Target="../media/image3.png"/><Relationship Id="rId1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5.jpeg"/><Relationship Id="rId5" Type="http://schemas.openxmlformats.org/officeDocument/2006/relationships/hyperlink" Target="Mgt%20Teknik%20Calibration%20.pptx" TargetMode="External"/><Relationship Id="rId10" Type="http://schemas.openxmlformats.org/officeDocument/2006/relationships/image" Target="../media/image4.png"/><Relationship Id="rId4" Type="http://schemas.openxmlformats.org/officeDocument/2006/relationships/hyperlink" Target="SS%20Calibration.pptx" TargetMode="External"/><Relationship Id="rId9" Type="http://schemas.openxmlformats.org/officeDocument/2006/relationships/image" Target="../media/image3.png"/><Relationship Id="rId14" Type="http://schemas.openxmlformats.org/officeDocument/2006/relationships/image" Target="../media/image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jpeg"/><Relationship Id="rId3" Type="http://schemas.openxmlformats.org/officeDocument/2006/relationships/hyperlink" Target="why%20kalibrasi%203.pptx" TargetMode="External"/><Relationship Id="rId7" Type="http://schemas.openxmlformats.org/officeDocument/2006/relationships/hyperlink" Target="Materi%20Caliper%20.ppt" TargetMode="External"/><Relationship Id="rId12"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Uncertainty%20.ppt" TargetMode="External"/><Relationship Id="rId11" Type="http://schemas.openxmlformats.org/officeDocument/2006/relationships/image" Target="../media/image5.jpeg"/><Relationship Id="rId5" Type="http://schemas.openxmlformats.org/officeDocument/2006/relationships/hyperlink" Target="Mgt%20Teknik%20Calibration%20.pptx" TargetMode="External"/><Relationship Id="rId10" Type="http://schemas.openxmlformats.org/officeDocument/2006/relationships/image" Target="../media/image4.png"/><Relationship Id="rId4" Type="http://schemas.openxmlformats.org/officeDocument/2006/relationships/hyperlink" Target="SS%20Calibration.pptx" TargetMode="External"/><Relationship Id="rId9" Type="http://schemas.openxmlformats.org/officeDocument/2006/relationships/image" Target="../media/image3.png"/><Relationship Id="rId1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9.emf"/><Relationship Id="rId5" Type="http://schemas.openxmlformats.org/officeDocument/2006/relationships/oleObject" Target="../embeddings/oleObject2.bin"/><Relationship Id="rId4" Type="http://schemas.openxmlformats.org/officeDocument/2006/relationships/image" Target="../media/image98.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00.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101.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103.wmf"/><Relationship Id="rId5" Type="http://schemas.openxmlformats.org/officeDocument/2006/relationships/oleObject" Target="../embeddings/oleObject6.bin"/><Relationship Id="rId4" Type="http://schemas.openxmlformats.org/officeDocument/2006/relationships/image" Target="../media/image102.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104.wmf"/></Relationships>
</file>

<file path=ppt/slides/_rels/slide58.xml.rels><?xml version="1.0" encoding="UTF-8" standalone="yes"?>
<Relationships xmlns="http://schemas.openxmlformats.org/package/2006/relationships"><Relationship Id="rId8" Type="http://schemas.openxmlformats.org/officeDocument/2006/relationships/hyperlink" Target="SS%20Calibration.pptx" TargetMode="External"/><Relationship Id="rId3" Type="http://schemas.openxmlformats.org/officeDocument/2006/relationships/image" Target="../media/image105.png"/><Relationship Id="rId7" Type="http://schemas.openxmlformats.org/officeDocument/2006/relationships/hyperlink" Target="why%20kalibrasi%203.pptx"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hyperlink" Target="Uncertainty%20.ppt" TargetMode="External"/><Relationship Id="rId4" Type="http://schemas.openxmlformats.org/officeDocument/2006/relationships/image" Target="../media/image60.png"/><Relationship Id="rId9" Type="http://schemas.openxmlformats.org/officeDocument/2006/relationships/hyperlink" Target="Mgt%20Teknik%20Calibration%20.ppt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a:solidFill>
                  <a:schemeClr val="bg1"/>
                </a:solidFill>
              </a:rPr>
              <a:t>www.sentral-sistem.com</a:t>
            </a:r>
          </a:p>
        </p:txBody>
      </p:sp>
      <p:sp>
        <p:nvSpPr>
          <p:cNvPr id="17412" name="Rectangle 8"/>
          <p:cNvSpPr>
            <a:spLocks noChangeArrowheads="1"/>
          </p:cNvSpPr>
          <p:nvPr/>
        </p:nvSpPr>
        <p:spPr bwMode="auto">
          <a:xfrm>
            <a:off x="914400" y="2590800"/>
            <a:ext cx="7467600" cy="1154113"/>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ts val="575"/>
              </a:spcBef>
            </a:pPr>
            <a:r>
              <a:rPr lang="en-US" altLang="en-US" sz="3200" b="1" i="1" dirty="0">
                <a:latin typeface="Trebuchet MS" panose="020B0603020202020204" pitchFamily="34" charset="0"/>
              </a:rPr>
              <a:t>PENGUKURAN &amp; KALIBRASI </a:t>
            </a:r>
            <a:r>
              <a:rPr lang="id-ID" altLang="en-US" sz="3200" b="1" i="1" dirty="0">
                <a:latin typeface="Trebuchet MS" panose="020B0603020202020204" pitchFamily="34" charset="0"/>
              </a:rPr>
              <a:t>DIMENSI</a:t>
            </a:r>
            <a:endParaRPr lang="en-US" altLang="en-US" sz="3200" b="1" i="1" dirty="0">
              <a:latin typeface="Trebuchet MS" panose="020B0603020202020204" pitchFamily="34" charset="0"/>
            </a:endParaRPr>
          </a:p>
          <a:p>
            <a:pPr algn="ctr" eaLnBrk="1" hangingPunct="1">
              <a:spcBef>
                <a:spcPts val="575"/>
              </a:spcBef>
            </a:pPr>
            <a:r>
              <a:rPr lang="en-US" altLang="en-US" sz="3200" b="1" i="1" dirty="0">
                <a:latin typeface="Trebuchet MS" panose="020B0603020202020204" pitchFamily="34" charset="0"/>
              </a:rPr>
              <a:t>(Micrometer</a:t>
            </a:r>
            <a:r>
              <a:rPr lang="id-ID" altLang="en-US" sz="3200" b="1" i="1" dirty="0">
                <a:latin typeface="Trebuchet MS" panose="020B0603020202020204" pitchFamily="34" charset="0"/>
              </a:rPr>
              <a:t>)</a:t>
            </a:r>
          </a:p>
        </p:txBody>
      </p:sp>
      <p:sp>
        <p:nvSpPr>
          <p:cNvPr id="24" name="Rectangle 23">
            <a:hlinkClick r:id="rId3" action="ppaction://hlinkpres?slideindex=1&amp;slidetitle="/>
            <a:extLst>
              <a:ext uri="{FF2B5EF4-FFF2-40B4-BE49-F238E27FC236}">
                <a16:creationId xmlns:a16="http://schemas.microsoft.com/office/drawing/2014/main" id="{24975750-E13E-40B2-8C98-ED09E2D7094B}"/>
              </a:ext>
            </a:extLst>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Why Calibration</a:t>
            </a:r>
          </a:p>
        </p:txBody>
      </p:sp>
      <p:sp>
        <p:nvSpPr>
          <p:cNvPr id="26" name="Rectangle 25">
            <a:hlinkClick r:id="rId4" action="ppaction://hlinkpres?slideindex=1&amp;slidetitle="/>
            <a:extLst>
              <a:ext uri="{FF2B5EF4-FFF2-40B4-BE49-F238E27FC236}">
                <a16:creationId xmlns:a16="http://schemas.microsoft.com/office/drawing/2014/main" id="{12156453-D31E-4BC9-8FC6-E985F8067635}"/>
              </a:ext>
            </a:extLst>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SS Calibration</a:t>
            </a:r>
          </a:p>
        </p:txBody>
      </p:sp>
      <p:sp>
        <p:nvSpPr>
          <p:cNvPr id="27" name="Rectangle 26">
            <a:hlinkClick r:id="rId5" action="ppaction://hlinkpres?slideindex=1&amp;slidetitle="/>
            <a:extLst>
              <a:ext uri="{FF2B5EF4-FFF2-40B4-BE49-F238E27FC236}">
                <a16:creationId xmlns:a16="http://schemas.microsoft.com/office/drawing/2014/main" id="{CD969904-6FF3-4A89-AEA7-ECBB6F6A0DCE}"/>
              </a:ext>
            </a:extLst>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a:t>
            </a:r>
            <a:r>
              <a:rPr lang="en-US" sz="1000" dirty="0" err="1">
                <a:solidFill>
                  <a:schemeClr val="bg1"/>
                </a:solidFill>
                <a:effectLst>
                  <a:outerShdw blurRad="38100" dist="38100" dir="2700000" algn="tl">
                    <a:srgbClr val="000000">
                      <a:alpha val="43137"/>
                    </a:srgbClr>
                  </a:outerShdw>
                </a:effectLst>
              </a:rPr>
              <a:t>Tenik</a:t>
            </a:r>
            <a:r>
              <a:rPr lang="en-US" sz="1000" dirty="0">
                <a:solidFill>
                  <a:schemeClr val="bg1"/>
                </a:solidFill>
                <a:effectLst>
                  <a:outerShdw blurRad="38100" dist="38100" dir="2700000" algn="tl">
                    <a:srgbClr val="000000">
                      <a:alpha val="43137"/>
                    </a:srgbClr>
                  </a:outerShdw>
                </a:effectLst>
              </a:rPr>
              <a:t> Calibration</a:t>
            </a:r>
          </a:p>
        </p:txBody>
      </p:sp>
      <p:sp>
        <p:nvSpPr>
          <p:cNvPr id="28" name="Rectangle 27">
            <a:hlinkClick r:id="rId6" action="ppaction://hlinkpres?slideindex=1&amp;slidetitle="/>
            <a:extLst>
              <a:ext uri="{FF2B5EF4-FFF2-40B4-BE49-F238E27FC236}">
                <a16:creationId xmlns:a16="http://schemas.microsoft.com/office/drawing/2014/main" id="{8FBBF13E-C5B7-425A-A168-12B0C8B0AF04}"/>
              </a:ext>
            </a:extLst>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30" name="Rectangle 29">
            <a:hlinkClick r:id="rId7" action="ppaction://hlinkpres?slideindex=1&amp;slidetitle="/>
            <a:extLst>
              <a:ext uri="{FF2B5EF4-FFF2-40B4-BE49-F238E27FC236}">
                <a16:creationId xmlns:a16="http://schemas.microsoft.com/office/drawing/2014/main" id="{2E3B1215-28D8-4CDF-BDBB-08075FEB81F1}"/>
              </a:ext>
            </a:extLst>
          </p:cNvPr>
          <p:cNvSpPr/>
          <p:nvPr/>
        </p:nvSpPr>
        <p:spPr>
          <a:xfrm>
            <a:off x="6391275" y="4314825"/>
            <a:ext cx="100806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Micrometer</a:t>
            </a:r>
          </a:p>
        </p:txBody>
      </p:sp>
      <p:sp>
        <p:nvSpPr>
          <p:cNvPr id="17418"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en-US" altLang="en-US" sz="1000">
                <a:latin typeface="Cambria" panose="02040503050406030204" pitchFamily="18" charset="0"/>
              </a:rPr>
              <a:t>Cikarang Square Blok B No.11, Jl. Raya Cibarusah, Cikarang Selatan 17530, Jawa Barat</a:t>
            </a:r>
          </a:p>
          <a:p>
            <a:pPr algn="r"/>
            <a:r>
              <a:rPr lang="en-US" altLang="en-US" sz="1000">
                <a:latin typeface="Cambria" panose="02040503050406030204" pitchFamily="18" charset="0"/>
              </a:rPr>
              <a:t>Tlp : (021) 89321314-5 / (021) 89321323 Fax: : 021-9067204. www. sentralkalibrasi.co.id</a:t>
            </a:r>
          </a:p>
          <a:p>
            <a:pPr algn="r"/>
            <a:endParaRPr lang="en-US" altLang="en-US" sz="1000"/>
          </a:p>
        </p:txBody>
      </p:sp>
      <p:pic>
        <p:nvPicPr>
          <p:cNvPr id="17419"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a:extLst>
              <a:ext uri="{FF2B5EF4-FFF2-40B4-BE49-F238E27FC236}">
                <a16:creationId xmlns:a16="http://schemas.microsoft.com/office/drawing/2014/main" id="{F178FBBD-195D-43CC-8FCF-402AFC784DE5}"/>
              </a:ext>
            </a:extLst>
          </p:cNvPr>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3"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82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8200"/>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8200"/>
            <a:ext cx="2286000"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8200"/>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Rectangle 6"/>
          <p:cNvSpPr>
            <a:spLocks noChangeArrowheads="1"/>
          </p:cNvSpPr>
          <p:nvPr/>
        </p:nvSpPr>
        <p:spPr bwMode="auto">
          <a:xfrm>
            <a:off x="6096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a:t>www.sentralkalibrasi.co.id</a:t>
            </a:r>
          </a:p>
        </p:txBody>
      </p:sp>
      <p:sp>
        <p:nvSpPr>
          <p:cNvPr id="20" name="Rectangle 19">
            <a:hlinkClick r:id="rId3" action="ppaction://hlinkpres?slideindex=1&amp;slidetitle="/>
            <a:extLst>
              <a:ext uri="{FF2B5EF4-FFF2-40B4-BE49-F238E27FC236}">
                <a16:creationId xmlns:a16="http://schemas.microsoft.com/office/drawing/2014/main" id="{2198A7EB-73D4-4CF7-B88A-8A72F6D8A309}"/>
              </a:ext>
            </a:extLst>
          </p:cNvPr>
          <p:cNvSpPr/>
          <p:nvPr/>
        </p:nvSpPr>
        <p:spPr>
          <a:xfrm>
            <a:off x="1600200" y="4343400"/>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21" name="Rectangle 20">
            <a:hlinkClick r:id="rId4" action="ppaction://hlinkpres?slideindex=1&amp;slidetitle="/>
            <a:extLst>
              <a:ext uri="{FF2B5EF4-FFF2-40B4-BE49-F238E27FC236}">
                <a16:creationId xmlns:a16="http://schemas.microsoft.com/office/drawing/2014/main" id="{C5A9DF5D-F68F-40A7-9E10-1AFE9F0A83A4}"/>
              </a:ext>
            </a:extLst>
          </p:cNvPr>
          <p:cNvSpPr/>
          <p:nvPr/>
        </p:nvSpPr>
        <p:spPr>
          <a:xfrm>
            <a:off x="2895600" y="4343400"/>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22" name="Rectangle 21">
            <a:hlinkClick r:id="rId5" action="ppaction://hlinkpres?slideindex=1&amp;slidetitle="/>
            <a:extLst>
              <a:ext uri="{FF2B5EF4-FFF2-40B4-BE49-F238E27FC236}">
                <a16:creationId xmlns:a16="http://schemas.microsoft.com/office/drawing/2014/main" id="{12DF29BD-5FFE-44C7-8568-B4EF90A18B7F}"/>
              </a:ext>
            </a:extLst>
          </p:cNvPr>
          <p:cNvSpPr/>
          <p:nvPr/>
        </p:nvSpPr>
        <p:spPr>
          <a:xfrm>
            <a:off x="4038600" y="4343400"/>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2" name="Footer Placeholder 1">
            <a:extLst>
              <a:ext uri="{FF2B5EF4-FFF2-40B4-BE49-F238E27FC236}">
                <a16:creationId xmlns:a16="http://schemas.microsoft.com/office/drawing/2014/main" id="{DEF1BD3B-E886-408D-A8AC-3DECC85507E4}"/>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B68CED87-99E5-4020-985E-5B292F1ED8B4}"/>
              </a:ext>
            </a:extLst>
          </p:cNvPr>
          <p:cNvSpPr>
            <a:spLocks noGrp="1"/>
          </p:cNvSpPr>
          <p:nvPr>
            <p:ph type="sldNum" sz="quarter" idx="12"/>
          </p:nvPr>
        </p:nvSpPr>
        <p:spPr/>
        <p:txBody>
          <a:bodyPr/>
          <a:lstStyle/>
          <a:p>
            <a:pPr>
              <a:defRPr/>
            </a:pPr>
            <a:fld id="{3D68A16A-9F17-4C2A-8D50-A3C76B603F8A}" type="slidenum">
              <a:rPr lang="en-US" altLang="en-US" smtClean="0"/>
              <a:pPr>
                <a:defRPr/>
              </a:pPr>
              <a:t>1</a:t>
            </a:fld>
            <a:endParaRPr lang="en-US" altLang="en-US"/>
          </a:p>
        </p:txBody>
      </p:sp>
    </p:spTree>
  </p:cSld>
  <p:clrMapOvr>
    <a:masterClrMapping/>
  </p:clrMapOvr>
  <p:transition spd="slow">
    <p:pull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nchor="t"/>
          <a:lstStyle/>
          <a:p>
            <a:r>
              <a:rPr lang="id-ID" b="1" dirty="0"/>
              <a:t>Pembagian Skala</a:t>
            </a:r>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10</a:t>
            </a:fld>
            <a:endParaRPr lang="id-ID"/>
          </a:p>
        </p:txBody>
      </p:sp>
      <p:pic>
        <p:nvPicPr>
          <p:cNvPr id="6" name="Picture 5"/>
          <p:cNvPicPr/>
          <p:nvPr/>
        </p:nvPicPr>
        <p:blipFill>
          <a:blip r:embed="rId2"/>
          <a:srcRect/>
          <a:stretch>
            <a:fillRect/>
          </a:stretch>
        </p:blipFill>
        <p:spPr bwMode="auto">
          <a:xfrm>
            <a:off x="1371600" y="1009650"/>
            <a:ext cx="5943600" cy="5334000"/>
          </a:xfrm>
          <a:prstGeom prst="rect">
            <a:avLst/>
          </a:prstGeom>
          <a:noFill/>
          <a:ln w="9525">
            <a:noFill/>
            <a:miter lim="800000"/>
            <a:headEnd/>
            <a:tailEnd/>
          </a:ln>
        </p:spPr>
      </p:pic>
      <p:sp>
        <p:nvSpPr>
          <p:cNvPr id="3" name="Footer Placeholder 2">
            <a:extLst>
              <a:ext uri="{FF2B5EF4-FFF2-40B4-BE49-F238E27FC236}">
                <a16:creationId xmlns:a16="http://schemas.microsoft.com/office/drawing/2014/main" id="{82BD8736-E0F4-435F-A3E5-4D0AE0DF930A}"/>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1423239159"/>
      </p:ext>
    </p:extLst>
  </p:cSld>
  <p:clrMapOvr>
    <a:masterClrMapping/>
  </p:clrMapOvr>
  <p:transition spd="slow">
    <p:pull dir="d"/>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69057"/>
            <a:ext cx="7772400" cy="487362"/>
          </a:xfrm>
        </p:spPr>
        <p:txBody>
          <a:bodyPr/>
          <a:lstStyle/>
          <a:p>
            <a:r>
              <a:rPr lang="id-ID" altLang="en-US" sz="3600" b="1" dirty="0">
                <a:solidFill>
                  <a:schemeClr val="tx1"/>
                </a:solidFill>
              </a:rPr>
              <a:t>Beberapa </a:t>
            </a:r>
            <a:r>
              <a:rPr lang="en-US" altLang="en-US" sz="3600" b="1" dirty="0" err="1">
                <a:solidFill>
                  <a:schemeClr val="tx1"/>
                </a:solidFill>
              </a:rPr>
              <a:t>bentuk</a:t>
            </a:r>
            <a:r>
              <a:rPr lang="en-US" altLang="en-US" sz="3600" b="1" dirty="0">
                <a:solidFill>
                  <a:schemeClr val="tx1"/>
                </a:solidFill>
              </a:rPr>
              <a:t> micrometer yang lain</a:t>
            </a:r>
            <a:endParaRPr lang="id-ID" altLang="en-US" sz="3600" b="1" dirty="0">
              <a:solidFill>
                <a:schemeClr val="tx1"/>
              </a:solidFill>
            </a:endParaRPr>
          </a:p>
        </p:txBody>
      </p:sp>
      <p:sp>
        <p:nvSpPr>
          <p:cNvPr id="27651" name="Slide Number Placeholder 3"/>
          <p:cNvSpPr>
            <a:spLocks noGrp="1"/>
          </p:cNvSpPr>
          <p:nvPr>
            <p:ph type="sldNum" sz="quarter" idx="12"/>
          </p:nvPr>
        </p:nvSpPr>
        <p:spPr bwMode="auto">
          <a:xfrm>
            <a:off x="8382000" y="6096000"/>
            <a:ext cx="457200" cy="457200"/>
          </a:xfrm>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83358E-3C3F-4B9D-9089-9E1075662133}" type="slidenum">
              <a:rPr lang="en-US" altLang="en-US" smtClean="0">
                <a:solidFill>
                  <a:srgbClr val="FFFFFF"/>
                </a:solidFill>
                <a:latin typeface="Franklin Gothic Book" panose="020B0503020102020204" pitchFamily="34" charset="0"/>
              </a:rPr>
              <a:pPr/>
              <a:t>11</a:t>
            </a:fld>
            <a:endParaRPr lang="en-US" altLang="en-US">
              <a:solidFill>
                <a:srgbClr val="FFFFFF"/>
              </a:solidFill>
              <a:latin typeface="Franklin Gothic Book" panose="020B0503020102020204" pitchFamily="34" charset="0"/>
            </a:endParaRPr>
          </a:p>
        </p:txBody>
      </p:sp>
      <p:sp>
        <p:nvSpPr>
          <p:cNvPr id="5" name="Rectangle 8">
            <a:extLst>
              <a:ext uri="{FF2B5EF4-FFF2-40B4-BE49-F238E27FC236}">
                <a16:creationId xmlns:a16="http://schemas.microsoft.com/office/drawing/2014/main" id="{D680F227-DF4C-4868-849D-F4AB85C8A390}"/>
              </a:ext>
            </a:extLst>
          </p:cNvPr>
          <p:cNvSpPr txBox="1">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bIns="91440" anchor="b"/>
          <a:lstStyle/>
          <a:p>
            <a:pPr algn="ctr" eaLnBrk="1" hangingPunct="1">
              <a:defRPr/>
            </a:pPr>
            <a:r>
              <a:rPr lang="en-US" sz="4000" i="1" dirty="0">
                <a:solidFill>
                  <a:schemeClr val="bg1"/>
                </a:solidFill>
                <a:latin typeface="Trebuchet MS" pitchFamily="34" charset="0"/>
                <a:ea typeface="+mj-ea"/>
                <a:cs typeface="+mj-cs"/>
              </a:rPr>
              <a:t>   </a:t>
            </a:r>
          </a:p>
        </p:txBody>
      </p:sp>
      <p:pic>
        <p:nvPicPr>
          <p:cNvPr id="6" name="Picture 1"/>
          <p:cNvPicPr>
            <a:picLocks noChangeAspect="1" noChangeArrowheads="1"/>
          </p:cNvPicPr>
          <p:nvPr/>
        </p:nvPicPr>
        <p:blipFill>
          <a:blip r:embed="rId2"/>
          <a:srcRect r="1536"/>
          <a:stretch>
            <a:fillRect/>
          </a:stretch>
        </p:blipFill>
        <p:spPr bwMode="auto">
          <a:xfrm>
            <a:off x="4931560" y="529192"/>
            <a:ext cx="3819848" cy="1517092"/>
          </a:xfrm>
          <a:prstGeom prst="rect">
            <a:avLst/>
          </a:prstGeom>
          <a:noFill/>
          <a:ln w="9525">
            <a:noFill/>
            <a:miter lim="800000"/>
            <a:headEnd/>
            <a:tailEnd/>
          </a:ln>
          <a:effectLst/>
        </p:spPr>
      </p:pic>
      <p:pic>
        <p:nvPicPr>
          <p:cNvPr id="7" name="Picture 2"/>
          <p:cNvPicPr>
            <a:picLocks noChangeAspect="1" noChangeArrowheads="1"/>
          </p:cNvPicPr>
          <p:nvPr/>
        </p:nvPicPr>
        <p:blipFill>
          <a:blip r:embed="rId3"/>
          <a:srcRect/>
          <a:stretch>
            <a:fillRect/>
          </a:stretch>
        </p:blipFill>
        <p:spPr bwMode="auto">
          <a:xfrm>
            <a:off x="152401" y="586998"/>
            <a:ext cx="1981199" cy="2517594"/>
          </a:xfrm>
          <a:prstGeom prst="rect">
            <a:avLst/>
          </a:prstGeom>
          <a:noFill/>
          <a:ln w="9525">
            <a:noFill/>
            <a:miter lim="800000"/>
            <a:headEnd/>
            <a:tailEnd/>
          </a:ln>
          <a:effectLst/>
        </p:spPr>
      </p:pic>
      <p:pic>
        <p:nvPicPr>
          <p:cNvPr id="8" name="Picture 4"/>
          <p:cNvPicPr>
            <a:picLocks noChangeAspect="1" noChangeArrowheads="1"/>
          </p:cNvPicPr>
          <p:nvPr/>
        </p:nvPicPr>
        <p:blipFill>
          <a:blip r:embed="rId4"/>
          <a:srcRect/>
          <a:stretch>
            <a:fillRect/>
          </a:stretch>
        </p:blipFill>
        <p:spPr bwMode="auto">
          <a:xfrm>
            <a:off x="152401" y="3250502"/>
            <a:ext cx="2016987" cy="2500047"/>
          </a:xfrm>
          <a:prstGeom prst="rect">
            <a:avLst/>
          </a:prstGeom>
          <a:noFill/>
          <a:ln w="9525">
            <a:noFill/>
            <a:miter lim="800000"/>
            <a:headEnd/>
            <a:tailEnd/>
          </a:ln>
          <a:effectLst/>
        </p:spPr>
      </p:pic>
      <p:pic>
        <p:nvPicPr>
          <p:cNvPr id="9" name="Picture 5"/>
          <p:cNvPicPr>
            <a:picLocks noChangeAspect="1" noChangeArrowheads="1"/>
          </p:cNvPicPr>
          <p:nvPr/>
        </p:nvPicPr>
        <p:blipFill>
          <a:blip r:embed="rId5"/>
          <a:srcRect/>
          <a:stretch>
            <a:fillRect/>
          </a:stretch>
        </p:blipFill>
        <p:spPr bwMode="auto">
          <a:xfrm>
            <a:off x="4931560" y="2125210"/>
            <a:ext cx="3662378" cy="1580239"/>
          </a:xfrm>
          <a:prstGeom prst="rect">
            <a:avLst/>
          </a:prstGeom>
          <a:noFill/>
          <a:ln w="9525">
            <a:noFill/>
            <a:miter lim="800000"/>
            <a:headEnd/>
            <a:tailEnd/>
          </a:ln>
          <a:effectLst/>
        </p:spPr>
      </p:pic>
      <p:pic>
        <p:nvPicPr>
          <p:cNvPr id="10" name="Picture 2"/>
          <p:cNvPicPr>
            <a:picLocks noChangeAspect="1" noChangeArrowheads="1"/>
          </p:cNvPicPr>
          <p:nvPr/>
        </p:nvPicPr>
        <p:blipFill>
          <a:blip r:embed="rId6"/>
          <a:srcRect/>
          <a:stretch>
            <a:fillRect/>
          </a:stretch>
        </p:blipFill>
        <p:spPr bwMode="auto">
          <a:xfrm>
            <a:off x="4931560" y="3705449"/>
            <a:ext cx="4112795" cy="1554637"/>
          </a:xfrm>
          <a:prstGeom prst="rect">
            <a:avLst/>
          </a:prstGeom>
          <a:noFill/>
          <a:ln w="9525">
            <a:noFill/>
            <a:miter lim="800000"/>
            <a:headEnd/>
            <a:tailEnd/>
          </a:ln>
          <a:effectLst/>
        </p:spPr>
      </p:pic>
      <p:pic>
        <p:nvPicPr>
          <p:cNvPr id="11" name="Picture 3"/>
          <p:cNvPicPr>
            <a:picLocks noChangeAspect="1" noChangeArrowheads="1"/>
          </p:cNvPicPr>
          <p:nvPr/>
        </p:nvPicPr>
        <p:blipFill>
          <a:blip r:embed="rId7"/>
          <a:srcRect/>
          <a:stretch>
            <a:fillRect/>
          </a:stretch>
        </p:blipFill>
        <p:spPr bwMode="auto">
          <a:xfrm>
            <a:off x="2342903" y="547391"/>
            <a:ext cx="2095993" cy="2551643"/>
          </a:xfrm>
          <a:prstGeom prst="rect">
            <a:avLst/>
          </a:prstGeom>
          <a:noFill/>
          <a:ln w="9525">
            <a:noFill/>
            <a:miter lim="800000"/>
            <a:headEnd/>
            <a:tailEnd/>
          </a:ln>
          <a:effectLst/>
        </p:spPr>
      </p:pic>
      <p:pic>
        <p:nvPicPr>
          <p:cNvPr id="12" name="Picture 2"/>
          <p:cNvPicPr>
            <a:picLocks noChangeAspect="1" noChangeArrowheads="1"/>
          </p:cNvPicPr>
          <p:nvPr/>
        </p:nvPicPr>
        <p:blipFill>
          <a:blip r:embed="rId8"/>
          <a:srcRect/>
          <a:stretch>
            <a:fillRect/>
          </a:stretch>
        </p:blipFill>
        <p:spPr bwMode="auto">
          <a:xfrm>
            <a:off x="4931560" y="5264938"/>
            <a:ext cx="3907649" cy="1590042"/>
          </a:xfrm>
          <a:prstGeom prst="rect">
            <a:avLst/>
          </a:prstGeom>
          <a:noFill/>
          <a:ln w="9525">
            <a:noFill/>
            <a:miter lim="800000"/>
            <a:headEnd/>
            <a:tailEnd/>
          </a:ln>
          <a:effectLst/>
        </p:spPr>
      </p:pic>
      <p:pic>
        <p:nvPicPr>
          <p:cNvPr id="13" name="Picture 2"/>
          <p:cNvPicPr>
            <a:picLocks noChangeAspect="1" noChangeArrowheads="1"/>
          </p:cNvPicPr>
          <p:nvPr/>
        </p:nvPicPr>
        <p:blipFill>
          <a:blip r:embed="rId9"/>
          <a:srcRect/>
          <a:stretch>
            <a:fillRect/>
          </a:stretch>
        </p:blipFill>
        <p:spPr bwMode="auto">
          <a:xfrm>
            <a:off x="2342903" y="3189563"/>
            <a:ext cx="2125130" cy="2585948"/>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7AFC7563-1446-4E61-B5D4-C9CAB16AC34A}"/>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5"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5"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1000" fill="hold"/>
                                        <p:tgtEl>
                                          <p:spTgt spid="11"/>
                                        </p:tgtEl>
                                        <p:attrNameLst>
                                          <p:attrName>ppt_w</p:attrName>
                                        </p:attrNameLst>
                                      </p:cBhvr>
                                      <p:tavLst>
                                        <p:tav tm="0">
                                          <p:val>
                                            <p:fltVal val="0"/>
                                          </p:val>
                                        </p:tav>
                                        <p:tav tm="100000">
                                          <p:val>
                                            <p:strVal val="#ppt_w"/>
                                          </p:val>
                                        </p:tav>
                                      </p:tavLst>
                                    </p:anim>
                                    <p:anim calcmode="lin" valueType="num">
                                      <p:cBhvr>
                                        <p:cTn id="42" dur="1000" fill="hold"/>
                                        <p:tgtEl>
                                          <p:spTgt spid="11"/>
                                        </p:tgtEl>
                                        <p:attrNameLst>
                                          <p:attrName>ppt_h</p:attrName>
                                        </p:attrNameLst>
                                      </p:cBhvr>
                                      <p:tavLst>
                                        <p:tav tm="0">
                                          <p:val>
                                            <p:fltVal val="0"/>
                                          </p:val>
                                        </p:tav>
                                        <p:tav tm="100000">
                                          <p:val>
                                            <p:strVal val="#ppt_h"/>
                                          </p:val>
                                        </p:tav>
                                      </p:tavLst>
                                    </p:anim>
                                    <p:anim calcmode="lin" valueType="num">
                                      <p:cBhvr>
                                        <p:cTn id="43"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69057"/>
            <a:ext cx="7772400" cy="487362"/>
          </a:xfrm>
        </p:spPr>
        <p:txBody>
          <a:bodyPr/>
          <a:lstStyle/>
          <a:p>
            <a:r>
              <a:rPr lang="id-ID" altLang="en-US" sz="3600" b="1" dirty="0">
                <a:solidFill>
                  <a:schemeClr val="tx1"/>
                </a:solidFill>
              </a:rPr>
              <a:t>Beberapa </a:t>
            </a:r>
            <a:r>
              <a:rPr lang="en-US" altLang="en-US" sz="3600" b="1" dirty="0" err="1">
                <a:solidFill>
                  <a:schemeClr val="tx1"/>
                </a:solidFill>
              </a:rPr>
              <a:t>bentuk</a:t>
            </a:r>
            <a:r>
              <a:rPr lang="en-US" altLang="en-US" sz="3600" b="1" dirty="0">
                <a:solidFill>
                  <a:schemeClr val="tx1"/>
                </a:solidFill>
              </a:rPr>
              <a:t> micrometer yang lain</a:t>
            </a:r>
            <a:endParaRPr lang="id-ID" altLang="en-US" sz="3600" b="1" dirty="0">
              <a:solidFill>
                <a:schemeClr val="tx1"/>
              </a:solidFill>
            </a:endParaRPr>
          </a:p>
        </p:txBody>
      </p:sp>
      <p:sp>
        <p:nvSpPr>
          <p:cNvPr id="27651" name="Slide Number Placeholder 3"/>
          <p:cNvSpPr>
            <a:spLocks noGrp="1"/>
          </p:cNvSpPr>
          <p:nvPr>
            <p:ph type="sldNum" sz="quarter" idx="12"/>
          </p:nvPr>
        </p:nvSpPr>
        <p:spPr bwMode="auto">
          <a:xfrm>
            <a:off x="8382000" y="6096000"/>
            <a:ext cx="457200" cy="457200"/>
          </a:xfrm>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83358E-3C3F-4B9D-9089-9E1075662133}" type="slidenum">
              <a:rPr lang="en-US" altLang="en-US" smtClean="0">
                <a:solidFill>
                  <a:srgbClr val="FFFFFF"/>
                </a:solidFill>
                <a:latin typeface="Franklin Gothic Book" panose="020B0503020102020204" pitchFamily="34" charset="0"/>
              </a:rPr>
              <a:pPr/>
              <a:t>12</a:t>
            </a:fld>
            <a:endParaRPr lang="en-US" altLang="en-US">
              <a:solidFill>
                <a:srgbClr val="FFFFFF"/>
              </a:solidFill>
              <a:latin typeface="Franklin Gothic Book" panose="020B0503020102020204" pitchFamily="34" charset="0"/>
            </a:endParaRPr>
          </a:p>
        </p:txBody>
      </p:sp>
      <p:sp>
        <p:nvSpPr>
          <p:cNvPr id="5" name="Rectangle 8">
            <a:extLst>
              <a:ext uri="{FF2B5EF4-FFF2-40B4-BE49-F238E27FC236}">
                <a16:creationId xmlns:a16="http://schemas.microsoft.com/office/drawing/2014/main" id="{D680F227-DF4C-4868-849D-F4AB85C8A390}"/>
              </a:ext>
            </a:extLst>
          </p:cNvPr>
          <p:cNvSpPr txBox="1">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bIns="91440" anchor="b"/>
          <a:lstStyle/>
          <a:p>
            <a:pPr algn="ctr" eaLnBrk="1" hangingPunct="1">
              <a:defRPr/>
            </a:pPr>
            <a:r>
              <a:rPr lang="en-US" sz="4000" i="1" dirty="0">
                <a:solidFill>
                  <a:schemeClr val="bg1"/>
                </a:solidFill>
                <a:latin typeface="Trebuchet MS" pitchFamily="34" charset="0"/>
                <a:ea typeface="+mj-ea"/>
                <a:cs typeface="+mj-cs"/>
              </a:rPr>
              <a:t>   </a:t>
            </a:r>
          </a:p>
        </p:txBody>
      </p:sp>
      <p:pic>
        <p:nvPicPr>
          <p:cNvPr id="14" name="Picture 3"/>
          <p:cNvPicPr>
            <a:picLocks noChangeAspect="1" noChangeArrowheads="1"/>
          </p:cNvPicPr>
          <p:nvPr/>
        </p:nvPicPr>
        <p:blipFill>
          <a:blip r:embed="rId2"/>
          <a:srcRect/>
          <a:stretch>
            <a:fillRect/>
          </a:stretch>
        </p:blipFill>
        <p:spPr bwMode="auto">
          <a:xfrm>
            <a:off x="6387528" y="874679"/>
            <a:ext cx="2644775" cy="1295400"/>
          </a:xfrm>
          <a:prstGeom prst="rect">
            <a:avLst/>
          </a:prstGeom>
          <a:noFill/>
          <a:ln w="9525">
            <a:noFill/>
            <a:miter lim="800000"/>
            <a:headEnd/>
            <a:tailEnd/>
          </a:ln>
          <a:effectLst/>
        </p:spPr>
      </p:pic>
      <p:pic>
        <p:nvPicPr>
          <p:cNvPr id="15" name="Picture 2"/>
          <p:cNvPicPr>
            <a:picLocks noChangeAspect="1" noChangeArrowheads="1"/>
          </p:cNvPicPr>
          <p:nvPr/>
        </p:nvPicPr>
        <p:blipFill>
          <a:blip r:embed="rId3"/>
          <a:srcRect/>
          <a:stretch>
            <a:fillRect/>
          </a:stretch>
        </p:blipFill>
        <p:spPr bwMode="auto">
          <a:xfrm>
            <a:off x="4600671" y="499146"/>
            <a:ext cx="1676400" cy="2046467"/>
          </a:xfrm>
          <a:prstGeom prst="rect">
            <a:avLst/>
          </a:prstGeom>
          <a:noFill/>
          <a:ln w="9525">
            <a:noFill/>
            <a:miter lim="800000"/>
            <a:headEnd/>
            <a:tailEnd/>
          </a:ln>
          <a:effectLst/>
        </p:spPr>
      </p:pic>
      <p:pic>
        <p:nvPicPr>
          <p:cNvPr id="16" name="Picture 2"/>
          <p:cNvPicPr>
            <a:picLocks noChangeAspect="1" noChangeArrowheads="1"/>
          </p:cNvPicPr>
          <p:nvPr/>
        </p:nvPicPr>
        <p:blipFill>
          <a:blip r:embed="rId4"/>
          <a:srcRect/>
          <a:stretch>
            <a:fillRect/>
          </a:stretch>
        </p:blipFill>
        <p:spPr bwMode="auto">
          <a:xfrm>
            <a:off x="4753071" y="3958403"/>
            <a:ext cx="4267200" cy="2820406"/>
          </a:xfrm>
          <a:prstGeom prst="rect">
            <a:avLst/>
          </a:prstGeom>
          <a:noFill/>
          <a:ln w="9525">
            <a:noFill/>
            <a:miter lim="800000"/>
            <a:headEnd/>
            <a:tailEnd/>
          </a:ln>
          <a:effectLst/>
        </p:spPr>
      </p:pic>
      <p:pic>
        <p:nvPicPr>
          <p:cNvPr id="17" name="Picture 4"/>
          <p:cNvPicPr>
            <a:picLocks noChangeAspect="1" noChangeArrowheads="1"/>
          </p:cNvPicPr>
          <p:nvPr/>
        </p:nvPicPr>
        <p:blipFill>
          <a:blip r:embed="rId5"/>
          <a:srcRect/>
          <a:stretch>
            <a:fillRect/>
          </a:stretch>
        </p:blipFill>
        <p:spPr bwMode="auto">
          <a:xfrm>
            <a:off x="4922434" y="2541592"/>
            <a:ext cx="3888692" cy="1371647"/>
          </a:xfrm>
          <a:prstGeom prst="rect">
            <a:avLst/>
          </a:prstGeom>
          <a:noFill/>
          <a:ln w="9525">
            <a:noFill/>
            <a:miter lim="800000"/>
            <a:headEnd/>
            <a:tailEnd/>
          </a:ln>
          <a:effectLst/>
        </p:spPr>
      </p:pic>
      <p:pic>
        <p:nvPicPr>
          <p:cNvPr id="18" name="Picture 2"/>
          <p:cNvPicPr>
            <a:picLocks noChangeAspect="1" noChangeArrowheads="1"/>
          </p:cNvPicPr>
          <p:nvPr/>
        </p:nvPicPr>
        <p:blipFill>
          <a:blip r:embed="rId6"/>
          <a:srcRect/>
          <a:stretch>
            <a:fillRect/>
          </a:stretch>
        </p:blipFill>
        <p:spPr bwMode="auto">
          <a:xfrm>
            <a:off x="93655" y="668377"/>
            <a:ext cx="4010328" cy="2559038"/>
          </a:xfrm>
          <a:prstGeom prst="rect">
            <a:avLst/>
          </a:prstGeom>
          <a:noFill/>
          <a:ln w="9525">
            <a:noFill/>
            <a:miter lim="800000"/>
            <a:headEnd/>
            <a:tailEnd/>
          </a:ln>
          <a:effectLst/>
        </p:spPr>
      </p:pic>
      <p:pic>
        <p:nvPicPr>
          <p:cNvPr id="19" name="Picture 3"/>
          <p:cNvPicPr>
            <a:picLocks noChangeAspect="1" noChangeArrowheads="1"/>
          </p:cNvPicPr>
          <p:nvPr/>
        </p:nvPicPr>
        <p:blipFill>
          <a:blip r:embed="rId7"/>
          <a:srcRect/>
          <a:stretch>
            <a:fillRect/>
          </a:stretch>
        </p:blipFill>
        <p:spPr bwMode="auto">
          <a:xfrm>
            <a:off x="527183" y="3303615"/>
            <a:ext cx="3143272" cy="2771042"/>
          </a:xfrm>
          <a:prstGeom prst="rect">
            <a:avLst/>
          </a:prstGeom>
          <a:noFill/>
          <a:ln w="9525">
            <a:noFill/>
            <a:miter lim="800000"/>
            <a:headEnd/>
            <a:tailEnd/>
          </a:ln>
          <a:effectLst/>
        </p:spPr>
      </p:pic>
      <p:sp>
        <p:nvSpPr>
          <p:cNvPr id="20" name="TextBox 19"/>
          <p:cNvSpPr txBox="1"/>
          <p:nvPr/>
        </p:nvSpPr>
        <p:spPr>
          <a:xfrm>
            <a:off x="455666" y="6096000"/>
            <a:ext cx="2571768" cy="369332"/>
          </a:xfrm>
          <a:prstGeom prst="rect">
            <a:avLst/>
          </a:prstGeom>
          <a:noFill/>
        </p:spPr>
        <p:txBody>
          <a:bodyPr wrap="square" rtlCol="0">
            <a:spAutoFit/>
          </a:bodyPr>
          <a:lstStyle/>
          <a:p>
            <a:r>
              <a:rPr lang="id-ID" dirty="0"/>
              <a:t>Limit Micrometer</a:t>
            </a:r>
          </a:p>
        </p:txBody>
      </p:sp>
      <p:sp>
        <p:nvSpPr>
          <p:cNvPr id="21" name="Content Placeholder 4"/>
          <p:cNvSpPr>
            <a:spLocks noGrp="1"/>
          </p:cNvSpPr>
          <p:nvPr>
            <p:ph sz="quarter" idx="1"/>
          </p:nvPr>
        </p:nvSpPr>
        <p:spPr>
          <a:xfrm>
            <a:off x="6741330" y="4077307"/>
            <a:ext cx="2282952" cy="376230"/>
          </a:xfrm>
        </p:spPr>
        <p:txBody>
          <a:bodyPr>
            <a:normAutofit fontScale="62500" lnSpcReduction="20000"/>
          </a:bodyPr>
          <a:lstStyle/>
          <a:p>
            <a:pPr marL="0" indent="0">
              <a:buNone/>
            </a:pPr>
            <a:r>
              <a:rPr lang="id-ID" dirty="0"/>
              <a:t>Crimp Height Micrometer </a:t>
            </a:r>
          </a:p>
          <a:p>
            <a:pPr>
              <a:buNone/>
            </a:pPr>
            <a:endParaRPr lang="id-ID" dirty="0"/>
          </a:p>
          <a:p>
            <a:pPr>
              <a:buNone/>
            </a:pPr>
            <a:endParaRPr lang="id-ID" dirty="0"/>
          </a:p>
        </p:txBody>
      </p:sp>
      <p:sp>
        <p:nvSpPr>
          <p:cNvPr id="2" name="Footer Placeholder 1">
            <a:extLst>
              <a:ext uri="{FF2B5EF4-FFF2-40B4-BE49-F238E27FC236}">
                <a16:creationId xmlns:a16="http://schemas.microsoft.com/office/drawing/2014/main" id="{BD09FC9B-8C16-48AA-B718-E17E5042406F}"/>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2675296396"/>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3"/>
          <p:cNvPicPr>
            <a:picLocks noChangeAspect="1" noChangeArrowheads="1"/>
          </p:cNvPicPr>
          <p:nvPr/>
        </p:nvPicPr>
        <p:blipFill>
          <a:blip r:embed="rId2"/>
          <a:srcRect/>
          <a:stretch>
            <a:fillRect/>
          </a:stretch>
        </p:blipFill>
        <p:spPr bwMode="auto">
          <a:xfrm rot="5400000">
            <a:off x="5953425" y="1582344"/>
            <a:ext cx="4471187" cy="1667092"/>
          </a:xfrm>
          <a:prstGeom prst="rect">
            <a:avLst/>
          </a:prstGeom>
          <a:noFill/>
          <a:ln w="9525">
            <a:noFill/>
            <a:miter lim="800000"/>
            <a:headEnd/>
            <a:tailEnd/>
          </a:ln>
          <a:effectLst/>
        </p:spPr>
      </p:pic>
      <p:sp>
        <p:nvSpPr>
          <p:cNvPr id="27650" name="Title 1"/>
          <p:cNvSpPr>
            <a:spLocks noGrp="1"/>
          </p:cNvSpPr>
          <p:nvPr>
            <p:ph type="title"/>
          </p:nvPr>
        </p:nvSpPr>
        <p:spPr>
          <a:xfrm>
            <a:off x="0" y="69057"/>
            <a:ext cx="7772400" cy="487362"/>
          </a:xfrm>
        </p:spPr>
        <p:txBody>
          <a:bodyPr/>
          <a:lstStyle/>
          <a:p>
            <a:r>
              <a:rPr lang="id-ID" altLang="en-US" sz="3600" b="1" dirty="0">
                <a:solidFill>
                  <a:schemeClr val="tx1"/>
                </a:solidFill>
              </a:rPr>
              <a:t>Beberapa </a:t>
            </a:r>
            <a:r>
              <a:rPr lang="en-US" altLang="en-US" sz="3600" b="1" dirty="0" err="1">
                <a:solidFill>
                  <a:schemeClr val="tx1"/>
                </a:solidFill>
              </a:rPr>
              <a:t>bentuk</a:t>
            </a:r>
            <a:r>
              <a:rPr lang="en-US" altLang="en-US" sz="3600" b="1" dirty="0">
                <a:solidFill>
                  <a:schemeClr val="tx1"/>
                </a:solidFill>
              </a:rPr>
              <a:t> micrometer yang lain</a:t>
            </a:r>
            <a:endParaRPr lang="id-ID" altLang="en-US" sz="3600" b="1" dirty="0">
              <a:solidFill>
                <a:schemeClr val="tx1"/>
              </a:solidFill>
            </a:endParaRPr>
          </a:p>
        </p:txBody>
      </p:sp>
      <p:sp>
        <p:nvSpPr>
          <p:cNvPr id="27651" name="Slide Number Placeholder 3"/>
          <p:cNvSpPr>
            <a:spLocks noGrp="1"/>
          </p:cNvSpPr>
          <p:nvPr>
            <p:ph type="sldNum" sz="quarter" idx="12"/>
          </p:nvPr>
        </p:nvSpPr>
        <p:spPr bwMode="auto">
          <a:xfrm>
            <a:off x="8382000" y="6096000"/>
            <a:ext cx="457200" cy="457200"/>
          </a:xfrm>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83358E-3C3F-4B9D-9089-9E1075662133}" type="slidenum">
              <a:rPr lang="en-US" altLang="en-US" smtClean="0">
                <a:solidFill>
                  <a:srgbClr val="FFFFFF"/>
                </a:solidFill>
                <a:latin typeface="Franklin Gothic Book" panose="020B0503020102020204" pitchFamily="34" charset="0"/>
              </a:rPr>
              <a:pPr/>
              <a:t>13</a:t>
            </a:fld>
            <a:endParaRPr lang="en-US" altLang="en-US">
              <a:solidFill>
                <a:srgbClr val="FFFFFF"/>
              </a:solidFill>
              <a:latin typeface="Franklin Gothic Book" panose="020B0503020102020204" pitchFamily="34" charset="0"/>
            </a:endParaRPr>
          </a:p>
        </p:txBody>
      </p:sp>
      <p:sp>
        <p:nvSpPr>
          <p:cNvPr id="5" name="Rectangle 8">
            <a:extLst>
              <a:ext uri="{FF2B5EF4-FFF2-40B4-BE49-F238E27FC236}">
                <a16:creationId xmlns:a16="http://schemas.microsoft.com/office/drawing/2014/main" id="{D680F227-DF4C-4868-849D-F4AB85C8A390}"/>
              </a:ext>
            </a:extLst>
          </p:cNvPr>
          <p:cNvSpPr txBox="1">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bIns="91440" anchor="b"/>
          <a:lstStyle/>
          <a:p>
            <a:pPr algn="ctr" eaLnBrk="1" hangingPunct="1">
              <a:defRPr/>
            </a:pPr>
            <a:r>
              <a:rPr lang="en-US" sz="4000" i="1" dirty="0">
                <a:solidFill>
                  <a:schemeClr val="bg1"/>
                </a:solidFill>
                <a:latin typeface="Trebuchet MS" pitchFamily="34" charset="0"/>
                <a:ea typeface="+mj-ea"/>
                <a:cs typeface="+mj-cs"/>
              </a:rPr>
              <a:t>   </a:t>
            </a:r>
          </a:p>
        </p:txBody>
      </p:sp>
      <p:pic>
        <p:nvPicPr>
          <p:cNvPr id="22" name="Picture 2"/>
          <p:cNvPicPr>
            <a:picLocks noChangeAspect="1" noChangeArrowheads="1"/>
          </p:cNvPicPr>
          <p:nvPr/>
        </p:nvPicPr>
        <p:blipFill>
          <a:blip r:embed="rId3"/>
          <a:srcRect/>
          <a:stretch>
            <a:fillRect/>
          </a:stretch>
        </p:blipFill>
        <p:spPr bwMode="auto">
          <a:xfrm>
            <a:off x="3267546" y="453193"/>
            <a:ext cx="4087926" cy="2803502"/>
          </a:xfrm>
          <a:prstGeom prst="rect">
            <a:avLst/>
          </a:prstGeom>
          <a:noFill/>
          <a:ln w="9525">
            <a:noFill/>
            <a:miter lim="800000"/>
            <a:headEnd/>
            <a:tailEnd/>
          </a:ln>
          <a:effectLst/>
        </p:spPr>
      </p:pic>
      <p:sp>
        <p:nvSpPr>
          <p:cNvPr id="23" name="TextBox 22"/>
          <p:cNvSpPr txBox="1"/>
          <p:nvPr/>
        </p:nvSpPr>
        <p:spPr>
          <a:xfrm>
            <a:off x="5205025" y="2310951"/>
            <a:ext cx="1333252" cy="923330"/>
          </a:xfrm>
          <a:prstGeom prst="rect">
            <a:avLst/>
          </a:prstGeom>
          <a:noFill/>
        </p:spPr>
        <p:txBody>
          <a:bodyPr wrap="square" rtlCol="0">
            <a:spAutoFit/>
          </a:bodyPr>
          <a:lstStyle/>
          <a:p>
            <a:r>
              <a:rPr lang="id-ID" dirty="0"/>
              <a:t>Spherical Face Micrometer</a:t>
            </a:r>
          </a:p>
        </p:txBody>
      </p:sp>
      <p:pic>
        <p:nvPicPr>
          <p:cNvPr id="25" name="Picture 4"/>
          <p:cNvPicPr>
            <a:picLocks noChangeAspect="1" noChangeArrowheads="1"/>
          </p:cNvPicPr>
          <p:nvPr/>
        </p:nvPicPr>
        <p:blipFill>
          <a:blip r:embed="rId4"/>
          <a:srcRect/>
          <a:stretch>
            <a:fillRect/>
          </a:stretch>
        </p:blipFill>
        <p:spPr bwMode="auto">
          <a:xfrm>
            <a:off x="6522235" y="4413203"/>
            <a:ext cx="2500330" cy="2330497"/>
          </a:xfrm>
          <a:prstGeom prst="rect">
            <a:avLst/>
          </a:prstGeom>
          <a:noFill/>
          <a:ln w="9525">
            <a:noFill/>
            <a:miter lim="800000"/>
            <a:headEnd/>
            <a:tailEnd/>
          </a:ln>
          <a:effectLst/>
        </p:spPr>
      </p:pic>
      <p:sp>
        <p:nvSpPr>
          <p:cNvPr id="26" name="TextBox 25"/>
          <p:cNvSpPr txBox="1"/>
          <p:nvPr/>
        </p:nvSpPr>
        <p:spPr>
          <a:xfrm>
            <a:off x="6610336" y="3988252"/>
            <a:ext cx="2000264" cy="369332"/>
          </a:xfrm>
          <a:prstGeom prst="rect">
            <a:avLst/>
          </a:prstGeom>
          <a:noFill/>
        </p:spPr>
        <p:txBody>
          <a:bodyPr wrap="square" rtlCol="0">
            <a:spAutoFit/>
          </a:bodyPr>
          <a:lstStyle/>
          <a:p>
            <a:pPr algn="r"/>
            <a:r>
              <a:rPr lang="id-ID" dirty="0"/>
              <a:t>Tube Micrometer</a:t>
            </a:r>
          </a:p>
        </p:txBody>
      </p:sp>
      <p:pic>
        <p:nvPicPr>
          <p:cNvPr id="27" name="Picture 2"/>
          <p:cNvPicPr>
            <a:picLocks noChangeAspect="1" noChangeArrowheads="1"/>
          </p:cNvPicPr>
          <p:nvPr/>
        </p:nvPicPr>
        <p:blipFill>
          <a:blip r:embed="rId5"/>
          <a:srcRect/>
          <a:stretch>
            <a:fillRect/>
          </a:stretch>
        </p:blipFill>
        <p:spPr bwMode="auto">
          <a:xfrm>
            <a:off x="68460" y="632619"/>
            <a:ext cx="3226515" cy="1882134"/>
          </a:xfrm>
          <a:prstGeom prst="rect">
            <a:avLst/>
          </a:prstGeom>
          <a:noFill/>
          <a:ln w="9525">
            <a:noFill/>
            <a:miter lim="800000"/>
            <a:headEnd/>
            <a:tailEnd/>
          </a:ln>
          <a:effectLst/>
        </p:spPr>
      </p:pic>
      <p:pic>
        <p:nvPicPr>
          <p:cNvPr id="28" name="Picture 3"/>
          <p:cNvPicPr>
            <a:picLocks noChangeAspect="1" noChangeArrowheads="1"/>
          </p:cNvPicPr>
          <p:nvPr/>
        </p:nvPicPr>
        <p:blipFill>
          <a:blip r:embed="rId6"/>
          <a:srcRect/>
          <a:stretch>
            <a:fillRect/>
          </a:stretch>
        </p:blipFill>
        <p:spPr bwMode="auto">
          <a:xfrm rot="5400000">
            <a:off x="103450" y="4222079"/>
            <a:ext cx="3949875" cy="703938"/>
          </a:xfrm>
          <a:prstGeom prst="rect">
            <a:avLst/>
          </a:prstGeom>
          <a:noFill/>
          <a:ln w="9525">
            <a:noFill/>
            <a:miter lim="800000"/>
            <a:headEnd/>
            <a:tailEnd/>
          </a:ln>
          <a:effectLst/>
        </p:spPr>
      </p:pic>
      <p:pic>
        <p:nvPicPr>
          <p:cNvPr id="29" name="Picture 4"/>
          <p:cNvPicPr>
            <a:picLocks noChangeAspect="1" noChangeArrowheads="1"/>
          </p:cNvPicPr>
          <p:nvPr/>
        </p:nvPicPr>
        <p:blipFill>
          <a:blip r:embed="rId7"/>
          <a:srcRect/>
          <a:stretch>
            <a:fillRect/>
          </a:stretch>
        </p:blipFill>
        <p:spPr bwMode="auto">
          <a:xfrm>
            <a:off x="2792081" y="3310481"/>
            <a:ext cx="3357586" cy="3141961"/>
          </a:xfrm>
          <a:prstGeom prst="rect">
            <a:avLst/>
          </a:prstGeom>
          <a:noFill/>
          <a:ln w="9525">
            <a:noFill/>
            <a:miter lim="800000"/>
            <a:headEnd/>
            <a:tailEnd/>
          </a:ln>
          <a:effectLst/>
        </p:spPr>
      </p:pic>
      <p:sp>
        <p:nvSpPr>
          <p:cNvPr id="30" name="TextBox 29"/>
          <p:cNvSpPr txBox="1"/>
          <p:nvPr/>
        </p:nvSpPr>
        <p:spPr>
          <a:xfrm>
            <a:off x="0" y="2590016"/>
            <a:ext cx="1333252" cy="646331"/>
          </a:xfrm>
          <a:prstGeom prst="rect">
            <a:avLst/>
          </a:prstGeom>
          <a:noFill/>
        </p:spPr>
        <p:txBody>
          <a:bodyPr wrap="square" rtlCol="0">
            <a:spAutoFit/>
          </a:bodyPr>
          <a:lstStyle/>
          <a:p>
            <a:r>
              <a:rPr lang="en-US" dirty="0"/>
              <a:t>Gear tooth </a:t>
            </a:r>
            <a:r>
              <a:rPr lang="id-ID" dirty="0"/>
              <a:t>Micrometer</a:t>
            </a:r>
          </a:p>
        </p:txBody>
      </p:sp>
      <p:sp>
        <p:nvSpPr>
          <p:cNvPr id="31" name="TextBox 30"/>
          <p:cNvSpPr txBox="1"/>
          <p:nvPr/>
        </p:nvSpPr>
        <p:spPr>
          <a:xfrm>
            <a:off x="348465" y="5482856"/>
            <a:ext cx="1333252" cy="646331"/>
          </a:xfrm>
          <a:prstGeom prst="rect">
            <a:avLst/>
          </a:prstGeom>
          <a:noFill/>
        </p:spPr>
        <p:txBody>
          <a:bodyPr wrap="square" rtlCol="0">
            <a:spAutoFit/>
          </a:bodyPr>
          <a:lstStyle/>
          <a:p>
            <a:r>
              <a:rPr lang="en-US" dirty="0"/>
              <a:t>Can seam </a:t>
            </a:r>
            <a:r>
              <a:rPr lang="id-ID" dirty="0"/>
              <a:t>Micrometer</a:t>
            </a:r>
          </a:p>
        </p:txBody>
      </p:sp>
      <p:sp>
        <p:nvSpPr>
          <p:cNvPr id="2" name="Footer Placeholder 1">
            <a:extLst>
              <a:ext uri="{FF2B5EF4-FFF2-40B4-BE49-F238E27FC236}">
                <a16:creationId xmlns:a16="http://schemas.microsoft.com/office/drawing/2014/main" id="{1338033B-7438-451F-B211-2E8D6C908698}"/>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468355055"/>
      </p:ext>
    </p:extLst>
  </p:cSld>
  <p:clrMapOvr>
    <a:masterClrMapping/>
  </p:clrMapOvr>
  <p:transition spd="slow">
    <p:pull dir="d"/>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69057"/>
            <a:ext cx="7772400" cy="487362"/>
          </a:xfrm>
        </p:spPr>
        <p:txBody>
          <a:bodyPr/>
          <a:lstStyle/>
          <a:p>
            <a:r>
              <a:rPr lang="id-ID" altLang="en-US" sz="3600" b="1" dirty="0">
                <a:solidFill>
                  <a:schemeClr val="tx1"/>
                </a:solidFill>
              </a:rPr>
              <a:t>Beberapa </a:t>
            </a:r>
            <a:r>
              <a:rPr lang="en-US" altLang="en-US" sz="3600" b="1" dirty="0" err="1">
                <a:solidFill>
                  <a:schemeClr val="tx1"/>
                </a:solidFill>
              </a:rPr>
              <a:t>bentuk</a:t>
            </a:r>
            <a:r>
              <a:rPr lang="en-US" altLang="en-US" sz="3600" b="1" dirty="0">
                <a:solidFill>
                  <a:schemeClr val="tx1"/>
                </a:solidFill>
              </a:rPr>
              <a:t> micrometer yang lain</a:t>
            </a:r>
            <a:endParaRPr lang="id-ID" altLang="en-US" sz="3600" b="1" dirty="0">
              <a:solidFill>
                <a:schemeClr val="tx1"/>
              </a:solidFill>
            </a:endParaRPr>
          </a:p>
        </p:txBody>
      </p:sp>
      <p:sp>
        <p:nvSpPr>
          <p:cNvPr id="27651" name="Slide Number Placeholder 3"/>
          <p:cNvSpPr>
            <a:spLocks noGrp="1"/>
          </p:cNvSpPr>
          <p:nvPr>
            <p:ph type="sldNum" sz="quarter" idx="12"/>
          </p:nvPr>
        </p:nvSpPr>
        <p:spPr bwMode="auto">
          <a:xfrm>
            <a:off x="8382000" y="6096000"/>
            <a:ext cx="457200" cy="457200"/>
          </a:xfrm>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83358E-3C3F-4B9D-9089-9E1075662133}" type="slidenum">
              <a:rPr lang="en-US" altLang="en-US" smtClean="0">
                <a:solidFill>
                  <a:srgbClr val="FFFFFF"/>
                </a:solidFill>
                <a:latin typeface="Franklin Gothic Book" panose="020B0503020102020204" pitchFamily="34" charset="0"/>
              </a:rPr>
              <a:pPr/>
              <a:t>14</a:t>
            </a:fld>
            <a:endParaRPr lang="en-US" altLang="en-US">
              <a:solidFill>
                <a:srgbClr val="FFFFFF"/>
              </a:solidFill>
              <a:latin typeface="Franklin Gothic Book" panose="020B0503020102020204" pitchFamily="34" charset="0"/>
            </a:endParaRPr>
          </a:p>
        </p:txBody>
      </p:sp>
      <p:sp>
        <p:nvSpPr>
          <p:cNvPr id="5" name="Rectangle 8">
            <a:extLst>
              <a:ext uri="{FF2B5EF4-FFF2-40B4-BE49-F238E27FC236}">
                <a16:creationId xmlns:a16="http://schemas.microsoft.com/office/drawing/2014/main" id="{D680F227-DF4C-4868-849D-F4AB85C8A390}"/>
              </a:ext>
            </a:extLst>
          </p:cNvPr>
          <p:cNvSpPr txBox="1">
            <a:spLocks noChangeArrowheads="1"/>
          </p:cNvSpPr>
          <p:nvPr/>
        </p:nvSpPr>
        <p:spPr bwMode="auto">
          <a:xfrm>
            <a:off x="0" y="6629400"/>
            <a:ext cx="9144000" cy="228600"/>
          </a:xfrm>
          <a:prstGeom prst="rect">
            <a:avLst/>
          </a:prstGeom>
          <a:solidFill>
            <a:schemeClr val="accent1"/>
          </a:solidFill>
          <a:ln w="9525">
            <a:noFill/>
            <a:miter lim="800000"/>
            <a:headEnd/>
            <a:tailEnd/>
          </a:ln>
        </p:spPr>
        <p:txBody>
          <a:bodyPr bIns="91440" anchor="b"/>
          <a:lstStyle/>
          <a:p>
            <a:pPr algn="ctr" eaLnBrk="1" hangingPunct="1">
              <a:defRPr/>
            </a:pPr>
            <a:r>
              <a:rPr lang="en-US" sz="4000" i="1" dirty="0">
                <a:solidFill>
                  <a:schemeClr val="bg1"/>
                </a:solidFill>
                <a:latin typeface="Trebuchet MS" pitchFamily="34" charset="0"/>
                <a:ea typeface="+mj-ea"/>
                <a:cs typeface="+mj-cs"/>
              </a:rPr>
              <a:t>   </a:t>
            </a:r>
          </a:p>
        </p:txBody>
      </p:sp>
      <p:pic>
        <p:nvPicPr>
          <p:cNvPr id="15" name="Picture 2"/>
          <p:cNvPicPr>
            <a:picLocks noChangeAspect="1" noChangeArrowheads="1"/>
          </p:cNvPicPr>
          <p:nvPr/>
        </p:nvPicPr>
        <p:blipFill>
          <a:blip r:embed="rId2"/>
          <a:srcRect/>
          <a:stretch>
            <a:fillRect/>
          </a:stretch>
        </p:blipFill>
        <p:spPr bwMode="auto">
          <a:xfrm>
            <a:off x="199315" y="749063"/>
            <a:ext cx="3429000" cy="837830"/>
          </a:xfrm>
          <a:prstGeom prst="rect">
            <a:avLst/>
          </a:prstGeom>
          <a:noFill/>
          <a:ln w="9525">
            <a:noFill/>
            <a:miter lim="800000"/>
            <a:headEnd/>
            <a:tailEnd/>
          </a:ln>
          <a:effectLst/>
        </p:spPr>
      </p:pic>
      <p:pic>
        <p:nvPicPr>
          <p:cNvPr id="16" name="Picture 3"/>
          <p:cNvPicPr>
            <a:picLocks noChangeAspect="1" noChangeArrowheads="1"/>
          </p:cNvPicPr>
          <p:nvPr/>
        </p:nvPicPr>
        <p:blipFill>
          <a:blip r:embed="rId3"/>
          <a:srcRect/>
          <a:stretch>
            <a:fillRect/>
          </a:stretch>
        </p:blipFill>
        <p:spPr bwMode="auto">
          <a:xfrm>
            <a:off x="152400" y="1555836"/>
            <a:ext cx="3522830" cy="2238954"/>
          </a:xfrm>
          <a:prstGeom prst="rect">
            <a:avLst/>
          </a:prstGeom>
          <a:noFill/>
          <a:ln w="9525">
            <a:noFill/>
            <a:miter lim="800000"/>
            <a:headEnd/>
            <a:tailEnd/>
          </a:ln>
          <a:effectLst/>
        </p:spPr>
      </p:pic>
      <p:pic>
        <p:nvPicPr>
          <p:cNvPr id="17" name="Picture 4"/>
          <p:cNvPicPr>
            <a:picLocks noChangeAspect="1" noChangeArrowheads="1"/>
          </p:cNvPicPr>
          <p:nvPr/>
        </p:nvPicPr>
        <p:blipFill>
          <a:blip r:embed="rId4"/>
          <a:srcRect/>
          <a:stretch>
            <a:fillRect/>
          </a:stretch>
        </p:blipFill>
        <p:spPr bwMode="auto">
          <a:xfrm>
            <a:off x="167230" y="3870989"/>
            <a:ext cx="3507999" cy="2348969"/>
          </a:xfrm>
          <a:prstGeom prst="rect">
            <a:avLst/>
          </a:prstGeom>
          <a:noFill/>
          <a:ln w="9525">
            <a:noFill/>
            <a:miter lim="800000"/>
            <a:headEnd/>
            <a:tailEnd/>
          </a:ln>
          <a:effectLst/>
        </p:spPr>
      </p:pic>
      <p:sp>
        <p:nvSpPr>
          <p:cNvPr id="18" name="TextBox 17"/>
          <p:cNvSpPr txBox="1"/>
          <p:nvPr/>
        </p:nvSpPr>
        <p:spPr>
          <a:xfrm>
            <a:off x="1524000" y="3387480"/>
            <a:ext cx="2104315" cy="369332"/>
          </a:xfrm>
          <a:prstGeom prst="rect">
            <a:avLst/>
          </a:prstGeom>
          <a:noFill/>
        </p:spPr>
        <p:txBody>
          <a:bodyPr wrap="square" rtlCol="0">
            <a:spAutoFit/>
          </a:bodyPr>
          <a:lstStyle/>
          <a:p>
            <a:r>
              <a:rPr lang="id-ID" dirty="0"/>
              <a:t>Hub Micrometer</a:t>
            </a:r>
          </a:p>
        </p:txBody>
      </p:sp>
      <p:sp>
        <p:nvSpPr>
          <p:cNvPr id="19" name="TextBox 18"/>
          <p:cNvSpPr txBox="1"/>
          <p:nvPr/>
        </p:nvSpPr>
        <p:spPr>
          <a:xfrm>
            <a:off x="1790704" y="5762763"/>
            <a:ext cx="2095496" cy="369332"/>
          </a:xfrm>
          <a:prstGeom prst="rect">
            <a:avLst/>
          </a:prstGeom>
          <a:noFill/>
        </p:spPr>
        <p:txBody>
          <a:bodyPr wrap="square" rtlCol="0">
            <a:spAutoFit/>
          </a:bodyPr>
          <a:lstStyle/>
          <a:p>
            <a:r>
              <a:rPr lang="id-ID" dirty="0"/>
              <a:t>Wire Micrometer</a:t>
            </a:r>
          </a:p>
        </p:txBody>
      </p:sp>
      <p:pic>
        <p:nvPicPr>
          <p:cNvPr id="21" name="Picture 2"/>
          <p:cNvPicPr>
            <a:picLocks noChangeAspect="1" noChangeArrowheads="1"/>
          </p:cNvPicPr>
          <p:nvPr/>
        </p:nvPicPr>
        <p:blipFill>
          <a:blip r:embed="rId5"/>
          <a:srcRect/>
          <a:stretch>
            <a:fillRect/>
          </a:stretch>
        </p:blipFill>
        <p:spPr bwMode="auto">
          <a:xfrm>
            <a:off x="4047531" y="843811"/>
            <a:ext cx="4500594" cy="2153394"/>
          </a:xfrm>
          <a:prstGeom prst="rect">
            <a:avLst/>
          </a:prstGeom>
          <a:noFill/>
          <a:ln w="9525">
            <a:noFill/>
            <a:miter lim="800000"/>
            <a:headEnd/>
            <a:tailEnd/>
          </a:ln>
          <a:effectLst/>
        </p:spPr>
      </p:pic>
      <p:pic>
        <p:nvPicPr>
          <p:cNvPr id="32" name="Picture 3"/>
          <p:cNvPicPr>
            <a:picLocks noChangeAspect="1" noChangeArrowheads="1"/>
          </p:cNvPicPr>
          <p:nvPr/>
        </p:nvPicPr>
        <p:blipFill>
          <a:blip r:embed="rId6"/>
          <a:srcRect/>
          <a:stretch>
            <a:fillRect/>
          </a:stretch>
        </p:blipFill>
        <p:spPr bwMode="auto">
          <a:xfrm>
            <a:off x="4187703" y="3011944"/>
            <a:ext cx="4779638" cy="1805812"/>
          </a:xfrm>
          <a:prstGeom prst="rect">
            <a:avLst/>
          </a:prstGeom>
          <a:noFill/>
          <a:ln w="9525">
            <a:noFill/>
            <a:miter lim="800000"/>
            <a:headEnd/>
            <a:tailEnd/>
          </a:ln>
          <a:effectLst/>
        </p:spPr>
      </p:pic>
      <p:sp>
        <p:nvSpPr>
          <p:cNvPr id="33" name="TextBox 32"/>
          <p:cNvSpPr txBox="1"/>
          <p:nvPr/>
        </p:nvSpPr>
        <p:spPr>
          <a:xfrm>
            <a:off x="6053118" y="4759072"/>
            <a:ext cx="2786082" cy="369332"/>
          </a:xfrm>
          <a:prstGeom prst="rect">
            <a:avLst/>
          </a:prstGeom>
          <a:noFill/>
        </p:spPr>
        <p:txBody>
          <a:bodyPr wrap="square" rtlCol="0">
            <a:spAutoFit/>
          </a:bodyPr>
          <a:lstStyle/>
          <a:p>
            <a:r>
              <a:rPr lang="id-ID" dirty="0"/>
              <a:t>Caliper Type Micrometer</a:t>
            </a:r>
          </a:p>
        </p:txBody>
      </p:sp>
      <p:sp>
        <p:nvSpPr>
          <p:cNvPr id="20" name="TextBox 19"/>
          <p:cNvSpPr txBox="1"/>
          <p:nvPr/>
        </p:nvSpPr>
        <p:spPr>
          <a:xfrm>
            <a:off x="6560331" y="2618965"/>
            <a:ext cx="2407010" cy="369332"/>
          </a:xfrm>
          <a:prstGeom prst="rect">
            <a:avLst/>
          </a:prstGeom>
          <a:noFill/>
        </p:spPr>
        <p:txBody>
          <a:bodyPr wrap="square" rtlCol="0">
            <a:spAutoFit/>
          </a:bodyPr>
          <a:lstStyle/>
          <a:p>
            <a:r>
              <a:rPr lang="id-ID" dirty="0"/>
              <a:t>Indicating Micrometer</a:t>
            </a:r>
          </a:p>
        </p:txBody>
      </p:sp>
      <p:sp>
        <p:nvSpPr>
          <p:cNvPr id="2" name="Footer Placeholder 1">
            <a:extLst>
              <a:ext uri="{FF2B5EF4-FFF2-40B4-BE49-F238E27FC236}">
                <a16:creationId xmlns:a16="http://schemas.microsoft.com/office/drawing/2014/main" id="{5F619270-4A63-4FA1-B9A0-AB132DDA03C4}"/>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3261610235"/>
      </p:ext>
    </p:extLst>
  </p:cSld>
  <p:clrMapOvr>
    <a:masterClrMapping/>
  </p:clrMapOvr>
  <p:transition spd="slow">
    <p:pull dir="d"/>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itle 1"/>
          <p:cNvSpPr>
            <a:spLocks noGrp="1"/>
          </p:cNvSpPr>
          <p:nvPr>
            <p:ph type="title"/>
          </p:nvPr>
        </p:nvSpPr>
        <p:spPr>
          <a:xfrm>
            <a:off x="0" y="0"/>
            <a:ext cx="4572000" cy="1143000"/>
          </a:xfrm>
        </p:spPr>
        <p:txBody>
          <a:bodyPr anchor="ctr"/>
          <a:lstStyle/>
          <a:p>
            <a:pPr algn="ctr"/>
            <a:r>
              <a:rPr lang="en-US" altLang="en-US"/>
              <a:t>Inside Micrometer</a:t>
            </a:r>
          </a:p>
        </p:txBody>
      </p:sp>
      <p:sp>
        <p:nvSpPr>
          <p:cNvPr id="30723"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D797F75-6604-4038-BE6C-8138AEE99DE1}" type="slidenum">
              <a:rPr lang="en-US" altLang="en-US" smtClean="0">
                <a:solidFill>
                  <a:srgbClr val="FFFFFF"/>
                </a:solidFill>
                <a:latin typeface="Franklin Gothic Book" panose="020B0503020102020204" pitchFamily="34" charset="0"/>
              </a:rPr>
              <a:pPr/>
              <a:t>15</a:t>
            </a:fld>
            <a:endParaRPr lang="en-US" altLang="en-US">
              <a:solidFill>
                <a:srgbClr val="FFFFFF"/>
              </a:solidFill>
              <a:latin typeface="Franklin Gothic Book" panose="020B0503020102020204" pitchFamily="34" charset="0"/>
            </a:endParaRPr>
          </a:p>
        </p:txBody>
      </p:sp>
      <p:pic>
        <p:nvPicPr>
          <p:cNvPr id="30724" name="Picture 7"/>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46576" y="866774"/>
            <a:ext cx="2914650" cy="2809875"/>
          </a:xfrm>
          <a:noFill/>
        </p:spPr>
      </p:pic>
      <p:pic>
        <p:nvPicPr>
          <p:cNvPr id="30728" name="Picture 12" descr="https://encrypted-tbn0.gstatic.com/images?q=tbn:ANd9GcS21csBzYvjDT6rEbxcbrDtkk7NuraxLtoCgUES_9uGFW__2hkxi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71" y="3676649"/>
            <a:ext cx="3435859" cy="318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76427" y="1143000"/>
            <a:ext cx="503872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953000" y="4994607"/>
            <a:ext cx="4572000" cy="646331"/>
          </a:xfrm>
          <a:prstGeom prst="rect">
            <a:avLst/>
          </a:prstGeom>
        </p:spPr>
        <p:txBody>
          <a:bodyPr>
            <a:spAutoFit/>
          </a:bodyPr>
          <a:lstStyle/>
          <a:p>
            <a:pPr marL="0" indent="0">
              <a:buFont typeface="Wingdings 2" panose="05020102010507070707" pitchFamily="18" charset="2"/>
              <a:buNone/>
            </a:pPr>
            <a:r>
              <a:rPr lang="id-ID" dirty="0"/>
              <a:t>Three Point Inside Micrometer</a:t>
            </a:r>
          </a:p>
          <a:p>
            <a:pPr marL="0" indent="0">
              <a:buFont typeface="Wingdings 2" panose="05020102010507070707" pitchFamily="18" charset="2"/>
              <a:buNone/>
            </a:pPr>
            <a:r>
              <a:rPr lang="id-ID" dirty="0"/>
              <a:t>(HOLTEST)</a:t>
            </a:r>
          </a:p>
        </p:txBody>
      </p:sp>
      <p:sp>
        <p:nvSpPr>
          <p:cNvPr id="3" name="Footer Placeholder 2">
            <a:extLst>
              <a:ext uri="{FF2B5EF4-FFF2-40B4-BE49-F238E27FC236}">
                <a16:creationId xmlns:a16="http://schemas.microsoft.com/office/drawing/2014/main" id="{A88CC3D0-CE7C-4A20-8CFB-A3F58ABFF6AE}"/>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itle 1"/>
          <p:cNvSpPr>
            <a:spLocks noGrp="1"/>
          </p:cNvSpPr>
          <p:nvPr>
            <p:ph type="title"/>
          </p:nvPr>
        </p:nvSpPr>
        <p:spPr>
          <a:xfrm>
            <a:off x="0" y="16042"/>
            <a:ext cx="7772400" cy="1143000"/>
          </a:xfrm>
        </p:spPr>
        <p:txBody>
          <a:bodyPr anchor="t"/>
          <a:lstStyle/>
          <a:p>
            <a:r>
              <a:rPr lang="id-ID" altLang="en-US" b="1" dirty="0">
                <a:ln w="0"/>
                <a:solidFill>
                  <a:schemeClr val="accent1"/>
                </a:solidFill>
                <a:effectLst>
                  <a:outerShdw blurRad="38100" dist="25400" dir="5400000" algn="ctr" rotWithShape="0">
                    <a:srgbClr val="6E747A">
                      <a:alpha val="43000"/>
                    </a:srgbClr>
                  </a:outerShdw>
                </a:effectLst>
              </a:rPr>
              <a:t>Pembacaan Skala Micrometer</a:t>
            </a:r>
          </a:p>
        </p:txBody>
      </p:sp>
      <p:sp>
        <p:nvSpPr>
          <p:cNvPr id="33797" name="Slide Number Placeholder 3"/>
          <p:cNvSpPr>
            <a:spLocks noGrp="1" noChangeArrowheads="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297310-5C71-42AE-BB55-70CE5BFF7F77}" type="slidenum">
              <a:rPr lang="id-ID" altLang="en-US" smtClean="0">
                <a:solidFill>
                  <a:srgbClr val="FFFFFF"/>
                </a:solidFill>
                <a:latin typeface="Franklin Gothic Book" panose="020B0503020102020204" pitchFamily="34" charset="0"/>
              </a:rPr>
              <a:pPr/>
              <a:t>16</a:t>
            </a:fld>
            <a:endParaRPr lang="id-ID" altLang="en-US">
              <a:solidFill>
                <a:srgbClr val="FFFFFF"/>
              </a:solidFill>
              <a:latin typeface="Franklin Gothic Book" panose="020B0503020102020204" pitchFamily="34" charset="0"/>
            </a:endParaRPr>
          </a:p>
        </p:txBody>
      </p:sp>
      <p:pic>
        <p:nvPicPr>
          <p:cNvPr id="8" name="Picture 7"/>
          <p:cNvPicPr/>
          <p:nvPr/>
        </p:nvPicPr>
        <p:blipFill>
          <a:blip r:embed="rId2"/>
          <a:srcRect/>
          <a:stretch>
            <a:fillRect/>
          </a:stretch>
        </p:blipFill>
        <p:spPr bwMode="auto">
          <a:xfrm>
            <a:off x="146050" y="838200"/>
            <a:ext cx="4730750" cy="5829300"/>
          </a:xfrm>
          <a:prstGeom prst="rect">
            <a:avLst/>
          </a:prstGeom>
          <a:noFill/>
          <a:ln w="9525">
            <a:noFill/>
            <a:miter lim="800000"/>
            <a:headEnd/>
            <a:tailEnd/>
          </a:ln>
        </p:spPr>
      </p:pic>
      <p:pic>
        <p:nvPicPr>
          <p:cNvPr id="9" name="Picture 8"/>
          <p:cNvPicPr/>
          <p:nvPr/>
        </p:nvPicPr>
        <p:blipFill>
          <a:blip r:embed="rId3"/>
          <a:srcRect/>
          <a:stretch>
            <a:fillRect/>
          </a:stretch>
        </p:blipFill>
        <p:spPr bwMode="auto">
          <a:xfrm>
            <a:off x="4495800" y="838200"/>
            <a:ext cx="3886200" cy="5715000"/>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58B7057A-BF33-4FD2-BB5A-054E0679F67F}"/>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387" y="795338"/>
            <a:ext cx="6051550"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itle 1"/>
          <p:cNvSpPr>
            <a:spLocks noGrp="1"/>
          </p:cNvSpPr>
          <p:nvPr>
            <p:ph type="title"/>
          </p:nvPr>
        </p:nvSpPr>
        <p:spPr>
          <a:xfrm>
            <a:off x="0" y="16042"/>
            <a:ext cx="7772400" cy="1143000"/>
          </a:xfrm>
        </p:spPr>
        <p:txBody>
          <a:bodyPr anchor="t"/>
          <a:lstStyle/>
          <a:p>
            <a:r>
              <a:rPr lang="id-ID" altLang="en-US" b="1" dirty="0">
                <a:ln w="0"/>
                <a:solidFill>
                  <a:schemeClr val="accent1"/>
                </a:solidFill>
                <a:effectLst>
                  <a:outerShdw blurRad="38100" dist="25400" dir="5400000" algn="ctr" rotWithShape="0">
                    <a:srgbClr val="6E747A">
                      <a:alpha val="43000"/>
                    </a:srgbClr>
                  </a:outerShdw>
                </a:effectLst>
              </a:rPr>
              <a:t>Pembacaan Skala Micrometer</a:t>
            </a:r>
          </a:p>
        </p:txBody>
      </p:sp>
      <p:sp>
        <p:nvSpPr>
          <p:cNvPr id="33797" name="Slide Number Placeholder 3"/>
          <p:cNvSpPr>
            <a:spLocks noGrp="1" noChangeArrowheads="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297310-5C71-42AE-BB55-70CE5BFF7F77}" type="slidenum">
              <a:rPr lang="id-ID" altLang="en-US" smtClean="0">
                <a:solidFill>
                  <a:srgbClr val="FFFFFF"/>
                </a:solidFill>
                <a:latin typeface="Franklin Gothic Book" panose="020B0503020102020204" pitchFamily="34" charset="0"/>
              </a:rPr>
              <a:pPr/>
              <a:t>17</a:t>
            </a:fld>
            <a:endParaRPr lang="id-ID" altLang="en-US">
              <a:solidFill>
                <a:srgbClr val="FFFFFF"/>
              </a:solidFill>
              <a:latin typeface="Franklin Gothic Book" panose="020B0503020102020204" pitchFamily="34" charset="0"/>
            </a:endParaRPr>
          </a:p>
        </p:txBody>
      </p:sp>
      <p:sp>
        <p:nvSpPr>
          <p:cNvPr id="33798" name="Content Placeholder 4"/>
          <p:cNvSpPr>
            <a:spLocks noGrp="1"/>
          </p:cNvSpPr>
          <p:nvPr>
            <p:ph sz="quarter" idx="1"/>
          </p:nvPr>
        </p:nvSpPr>
        <p:spPr>
          <a:xfrm>
            <a:off x="146050" y="762000"/>
            <a:ext cx="2922337" cy="1981200"/>
          </a:xfrm>
        </p:spPr>
        <p:txBody>
          <a:bodyPr/>
          <a:lstStyle/>
          <a:p>
            <a:r>
              <a:rPr lang="en-US" altLang="en-US" dirty="0" err="1"/>
              <a:t>Garis</a:t>
            </a:r>
            <a:r>
              <a:rPr lang="en-US" altLang="en-US" dirty="0"/>
              <a:t> sleeve </a:t>
            </a:r>
            <a:r>
              <a:rPr lang="en-US" altLang="en-US" dirty="0" err="1"/>
              <a:t>atas</a:t>
            </a:r>
            <a:r>
              <a:rPr lang="en-US" altLang="en-US" dirty="0"/>
              <a:t> </a:t>
            </a:r>
            <a:r>
              <a:rPr lang="en-US" altLang="en-US" dirty="0" err="1"/>
              <a:t>menunjukkan</a:t>
            </a:r>
            <a:r>
              <a:rPr lang="en-US" altLang="en-US" dirty="0"/>
              <a:t> 5 mm</a:t>
            </a:r>
            <a:endParaRPr lang="id-ID" altLang="en-US" dirty="0"/>
          </a:p>
          <a:p>
            <a:r>
              <a:rPr lang="en-US" altLang="en-US" dirty="0" err="1"/>
              <a:t>Garis</a:t>
            </a:r>
            <a:r>
              <a:rPr lang="en-US" altLang="en-US" dirty="0"/>
              <a:t> sleeve </a:t>
            </a:r>
            <a:r>
              <a:rPr lang="en-US" altLang="en-US" dirty="0" err="1"/>
              <a:t>bawah</a:t>
            </a:r>
            <a:r>
              <a:rPr lang="en-US" altLang="en-US" dirty="0"/>
              <a:t> </a:t>
            </a:r>
            <a:r>
              <a:rPr lang="en-US" altLang="en-US" dirty="0" err="1"/>
              <a:t>menunjukkan</a:t>
            </a:r>
            <a:r>
              <a:rPr lang="en-US" altLang="en-US" dirty="0"/>
              <a:t> 0.5 mm</a:t>
            </a:r>
            <a:endParaRPr lang="id-ID" altLang="en-US" dirty="0"/>
          </a:p>
          <a:p>
            <a:r>
              <a:rPr lang="en-US" altLang="en-US" dirty="0" err="1"/>
              <a:t>Thimbel</a:t>
            </a:r>
            <a:r>
              <a:rPr lang="en-US" altLang="en-US" dirty="0"/>
              <a:t> </a:t>
            </a:r>
            <a:r>
              <a:rPr lang="en-US" altLang="en-US" dirty="0" err="1"/>
              <a:t>menunjukkan</a:t>
            </a:r>
            <a:r>
              <a:rPr lang="en-US" altLang="en-US" dirty="0"/>
              <a:t> 0.28</a:t>
            </a:r>
            <a:endParaRPr lang="id-ID" altLang="en-US" dirty="0"/>
          </a:p>
          <a:p>
            <a:r>
              <a:rPr lang="en-US" altLang="en-US" dirty="0"/>
              <a:t>Total </a:t>
            </a:r>
            <a:r>
              <a:rPr lang="en-US" altLang="en-US" dirty="0" err="1"/>
              <a:t>pembacaan</a:t>
            </a:r>
            <a:r>
              <a:rPr lang="en-US" altLang="en-US" dirty="0"/>
              <a:t> 5.78 mm</a:t>
            </a:r>
            <a:endParaRPr lang="id-ID" altLang="en-US" dirty="0"/>
          </a:p>
          <a:p>
            <a:endParaRPr lang="id-ID" altLang="en-US" dirty="0"/>
          </a:p>
        </p:txBody>
      </p:sp>
      <p:sp>
        <p:nvSpPr>
          <p:cNvPr id="7" name="Text Placeholder 2">
            <a:extLst>
              <a:ext uri="{FF2B5EF4-FFF2-40B4-BE49-F238E27FC236}">
                <a16:creationId xmlns:a16="http://schemas.microsoft.com/office/drawing/2014/main" id="{16A83EFC-5D37-449B-8F75-B7A564234CB2}"/>
              </a:ext>
            </a:extLst>
          </p:cNvPr>
          <p:cNvSpPr txBox="1">
            <a:spLocks/>
          </p:cNvSpPr>
          <p:nvPr/>
        </p:nvSpPr>
        <p:spPr>
          <a:xfrm>
            <a:off x="1447800" y="4610100"/>
            <a:ext cx="7239000" cy="2057400"/>
          </a:xfrm>
          <a:prstGeom prst="rect">
            <a:avLst/>
          </a:prstGeom>
        </p:spPr>
        <p:txBody>
          <a:bodyPr>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fontAlgn="auto">
              <a:spcAft>
                <a:spcPts val="0"/>
              </a:spcAft>
              <a:buFont typeface="Wingdings 2"/>
              <a:buNone/>
              <a:defRPr/>
            </a:pPr>
            <a:r>
              <a:rPr lang="en-US" sz="1800" b="1" dirty="0">
                <a:latin typeface="Trebuchet MS" pitchFamily="34" charset="0"/>
              </a:rPr>
              <a:t>Hal-</a:t>
            </a:r>
            <a:r>
              <a:rPr lang="en-US" sz="1800" b="1" dirty="0" err="1">
                <a:latin typeface="Trebuchet MS" pitchFamily="34" charset="0"/>
              </a:rPr>
              <a:t>hal</a:t>
            </a:r>
            <a:r>
              <a:rPr lang="en-US" sz="1800" b="1" dirty="0">
                <a:latin typeface="Trebuchet MS" pitchFamily="34" charset="0"/>
              </a:rPr>
              <a:t> yang </a:t>
            </a:r>
            <a:r>
              <a:rPr lang="en-US" sz="1800" b="1" dirty="0" err="1">
                <a:latin typeface="Trebuchet MS" pitchFamily="34" charset="0"/>
              </a:rPr>
              <a:t>perlu</a:t>
            </a:r>
            <a:r>
              <a:rPr lang="en-US" sz="1800" b="1" dirty="0">
                <a:latin typeface="Trebuchet MS" pitchFamily="34" charset="0"/>
              </a:rPr>
              <a:t> </a:t>
            </a:r>
            <a:r>
              <a:rPr lang="en-US" sz="1800" b="1" dirty="0" err="1">
                <a:latin typeface="Trebuchet MS" pitchFamily="34" charset="0"/>
              </a:rPr>
              <a:t>diperhatikan</a:t>
            </a:r>
            <a:r>
              <a:rPr lang="en-US" sz="1800" b="1" dirty="0">
                <a:latin typeface="Trebuchet MS" pitchFamily="34" charset="0"/>
              </a:rPr>
              <a:t>:</a:t>
            </a:r>
          </a:p>
          <a:p>
            <a:pPr marL="342900" indent="-342900" fontAlgn="auto">
              <a:spcAft>
                <a:spcPts val="0"/>
              </a:spcAft>
              <a:buClrTx/>
              <a:buSzPct val="100000"/>
              <a:buFont typeface="+mj-lt"/>
              <a:buAutoNum type="arabicPeriod"/>
              <a:defRPr/>
            </a:pPr>
            <a:r>
              <a:rPr lang="da-DK" sz="1800" dirty="0">
                <a:latin typeface="Trebuchet MS" pitchFamily="34" charset="0"/>
              </a:rPr>
              <a:t>Kerataan permukaan ukur "spindle dan anvil (Flat)</a:t>
            </a:r>
          </a:p>
          <a:p>
            <a:pPr marL="342900" indent="-342900" fontAlgn="auto">
              <a:spcAft>
                <a:spcPts val="0"/>
              </a:spcAft>
              <a:buClrTx/>
              <a:buSzPct val="100000"/>
              <a:buFont typeface="+mj-lt"/>
              <a:buAutoNum type="arabicPeriod"/>
              <a:defRPr/>
            </a:pPr>
            <a:r>
              <a:rPr lang="da-DK" sz="1800" dirty="0">
                <a:latin typeface="Trebuchet MS" pitchFamily="34" charset="0"/>
              </a:rPr>
              <a:t>Kesejajaran permukaan ukur "spindle dan anvil (parallel)</a:t>
            </a:r>
          </a:p>
          <a:p>
            <a:pPr marL="342900" indent="-342900" fontAlgn="auto">
              <a:spcAft>
                <a:spcPts val="0"/>
              </a:spcAft>
              <a:buClrTx/>
              <a:buSzPct val="100000"/>
              <a:buFont typeface="+mj-lt"/>
              <a:buAutoNum type="arabicPeriod"/>
              <a:defRPr/>
            </a:pPr>
            <a:r>
              <a:rPr lang="en-US" sz="1800" dirty="0" err="1">
                <a:latin typeface="Trebuchet MS" pitchFamily="34" charset="0"/>
              </a:rPr>
              <a:t>Posisi</a:t>
            </a:r>
            <a:r>
              <a:rPr lang="en-US" sz="1800" dirty="0">
                <a:latin typeface="Trebuchet MS" pitchFamily="34" charset="0"/>
              </a:rPr>
              <a:t> </a:t>
            </a:r>
            <a:r>
              <a:rPr lang="en-US" sz="1800" dirty="0" err="1">
                <a:latin typeface="Trebuchet MS" pitchFamily="34" charset="0"/>
              </a:rPr>
              <a:t>awal</a:t>
            </a:r>
            <a:r>
              <a:rPr lang="en-US" sz="1800" dirty="0">
                <a:latin typeface="Trebuchet MS" pitchFamily="34" charset="0"/>
              </a:rPr>
              <a:t> (zero setting)</a:t>
            </a:r>
          </a:p>
          <a:p>
            <a:pPr marL="342900" indent="-342900" fontAlgn="auto">
              <a:spcAft>
                <a:spcPts val="0"/>
              </a:spcAft>
              <a:buClrTx/>
              <a:buSzPct val="100000"/>
              <a:buFont typeface="+mj-lt"/>
              <a:buAutoNum type="arabicPeriod"/>
              <a:defRPr/>
            </a:pPr>
            <a:r>
              <a:rPr lang="en-US" sz="1800" dirty="0" err="1">
                <a:latin typeface="Trebuchet MS" pitchFamily="34" charset="0"/>
              </a:rPr>
              <a:t>Ketelitian</a:t>
            </a:r>
            <a:r>
              <a:rPr lang="en-US" sz="1800" dirty="0">
                <a:latin typeface="Trebuchet MS" pitchFamily="34" charset="0"/>
              </a:rPr>
              <a:t> </a:t>
            </a:r>
            <a:r>
              <a:rPr lang="en-US" sz="1800" dirty="0" err="1">
                <a:latin typeface="Trebuchet MS" pitchFamily="34" charset="0"/>
              </a:rPr>
              <a:t>posisi</a:t>
            </a:r>
            <a:r>
              <a:rPr lang="en-US" sz="1800" dirty="0">
                <a:latin typeface="Trebuchet MS" pitchFamily="34" charset="0"/>
              </a:rPr>
              <a:t> </a:t>
            </a:r>
            <a:r>
              <a:rPr lang="en-US" sz="1800" dirty="0" err="1">
                <a:latin typeface="Trebuchet MS" pitchFamily="34" charset="0"/>
              </a:rPr>
              <a:t>pergeseran</a:t>
            </a:r>
            <a:r>
              <a:rPr lang="en-US" sz="1800" dirty="0">
                <a:latin typeface="Trebuchet MS" pitchFamily="34" charset="0"/>
              </a:rPr>
              <a:t> spindle</a:t>
            </a:r>
          </a:p>
          <a:p>
            <a:pPr marL="342900" indent="-342900" fontAlgn="auto">
              <a:spcAft>
                <a:spcPts val="0"/>
              </a:spcAft>
              <a:buClrTx/>
              <a:buSzPct val="100000"/>
              <a:buFont typeface="+mj-lt"/>
              <a:buAutoNum type="arabicPeriod"/>
              <a:defRPr/>
            </a:pPr>
            <a:r>
              <a:rPr lang="en-US" sz="1800" dirty="0" err="1">
                <a:latin typeface="Trebuchet MS" pitchFamily="34" charset="0"/>
              </a:rPr>
              <a:t>Kecermatan</a:t>
            </a:r>
            <a:r>
              <a:rPr lang="en-US" sz="1800" dirty="0">
                <a:latin typeface="Trebuchet MS" pitchFamily="34" charset="0"/>
              </a:rPr>
              <a:t> </a:t>
            </a:r>
            <a:r>
              <a:rPr lang="en-US" sz="1800" dirty="0" err="1">
                <a:latin typeface="Trebuchet MS" pitchFamily="34" charset="0"/>
              </a:rPr>
              <a:t>saat</a:t>
            </a:r>
            <a:r>
              <a:rPr lang="en-US" sz="1800" dirty="0">
                <a:latin typeface="Trebuchet MS" pitchFamily="34" charset="0"/>
              </a:rPr>
              <a:t> </a:t>
            </a:r>
            <a:r>
              <a:rPr lang="en-US" sz="1800" dirty="0" err="1">
                <a:latin typeface="Trebuchet MS" pitchFamily="34" charset="0"/>
              </a:rPr>
              <a:t>pembacaan</a:t>
            </a:r>
            <a:endParaRPr lang="en-US" sz="1800" dirty="0">
              <a:latin typeface="Trebuchet MS" pitchFamily="34" charset="0"/>
            </a:endParaRPr>
          </a:p>
        </p:txBody>
      </p:sp>
      <p:sp>
        <p:nvSpPr>
          <p:cNvPr id="2" name="Footer Placeholder 1">
            <a:extLst>
              <a:ext uri="{FF2B5EF4-FFF2-40B4-BE49-F238E27FC236}">
                <a16:creationId xmlns:a16="http://schemas.microsoft.com/office/drawing/2014/main" id="{A65C9BEC-930D-492A-92AC-4C29B53E6EC4}"/>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1364171605"/>
      </p:ext>
    </p:extLst>
  </p:cSld>
  <p:clrMapOvr>
    <a:masterClrMapping/>
  </p:clrMapOvr>
  <p:transition spd="slow">
    <p:pull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Slide Number Placeholder 3"/>
          <p:cNvSpPr>
            <a:spLocks noGrp="1" noChangeArrowheads="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19973A0-0032-4EE2-B52C-A8634ABEF87F}" type="slidenum">
              <a:rPr lang="id-ID" altLang="en-US" smtClean="0">
                <a:solidFill>
                  <a:srgbClr val="FFFFFF"/>
                </a:solidFill>
                <a:latin typeface="Franklin Gothic Book" panose="020B0503020102020204" pitchFamily="34" charset="0"/>
              </a:rPr>
              <a:pPr/>
              <a:t>18</a:t>
            </a:fld>
            <a:endParaRPr lang="id-ID" altLang="en-US">
              <a:solidFill>
                <a:srgbClr val="FFFFFF"/>
              </a:solidFill>
              <a:latin typeface="Franklin Gothic Book" panose="020B0503020102020204" pitchFamily="34" charset="0"/>
            </a:endParaRPr>
          </a:p>
        </p:txBody>
      </p:sp>
      <p:pic>
        <p:nvPicPr>
          <p:cNvPr id="358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772161"/>
            <a:ext cx="8469313" cy="5866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0" y="16042"/>
            <a:ext cx="7772400" cy="1143000"/>
          </a:xfrm>
        </p:spPr>
        <p:txBody>
          <a:bodyPr anchor="t"/>
          <a:lstStyle/>
          <a:p>
            <a:r>
              <a:rPr lang="id-ID" altLang="en-US" b="1" dirty="0">
                <a:ln w="0"/>
                <a:solidFill>
                  <a:schemeClr val="accent1"/>
                </a:solidFill>
                <a:effectLst>
                  <a:outerShdw blurRad="38100" dist="25400" dir="5400000" algn="ctr" rotWithShape="0">
                    <a:srgbClr val="6E747A">
                      <a:alpha val="43000"/>
                    </a:srgbClr>
                  </a:outerShdw>
                </a:effectLst>
              </a:rPr>
              <a:t>Pembacaan Skala Micrometer</a:t>
            </a:r>
          </a:p>
        </p:txBody>
      </p:sp>
      <p:sp>
        <p:nvSpPr>
          <p:cNvPr id="2" name="Footer Placeholder 1">
            <a:extLst>
              <a:ext uri="{FF2B5EF4-FFF2-40B4-BE49-F238E27FC236}">
                <a16:creationId xmlns:a16="http://schemas.microsoft.com/office/drawing/2014/main" id="{7E1C3067-9C57-487A-B9E2-48387521F0F2}"/>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Slide Number Placeholder 3"/>
          <p:cNvSpPr>
            <a:spLocks noGrp="1" noChangeArrowheads="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953A72D-6C67-4194-AB09-3CF77D0916CE}" type="slidenum">
              <a:rPr lang="id-ID" altLang="en-US" smtClean="0">
                <a:solidFill>
                  <a:srgbClr val="FFFFFF"/>
                </a:solidFill>
                <a:latin typeface="Franklin Gothic Book" panose="020B0503020102020204" pitchFamily="34" charset="0"/>
              </a:rPr>
              <a:pPr/>
              <a:t>19</a:t>
            </a:fld>
            <a:endParaRPr lang="id-ID" altLang="en-US">
              <a:solidFill>
                <a:srgbClr val="FFFFFF"/>
              </a:solidFill>
              <a:latin typeface="Franklin Gothic Book" panose="020B0503020102020204" pitchFamily="34" charset="0"/>
            </a:endParaRPr>
          </a:p>
        </p:txBody>
      </p:sp>
      <p:pic>
        <p:nvPicPr>
          <p:cNvPr id="368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1600200"/>
            <a:ext cx="8310625"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0" y="16042"/>
            <a:ext cx="7772400" cy="1143000"/>
          </a:xfrm>
        </p:spPr>
        <p:txBody>
          <a:bodyPr anchor="t"/>
          <a:lstStyle/>
          <a:p>
            <a:r>
              <a:rPr lang="id-ID" altLang="en-US" b="1" dirty="0">
                <a:ln w="0"/>
                <a:solidFill>
                  <a:schemeClr val="accent1"/>
                </a:solidFill>
                <a:effectLst>
                  <a:outerShdw blurRad="38100" dist="25400" dir="5400000" algn="ctr" rotWithShape="0">
                    <a:srgbClr val="6E747A">
                      <a:alpha val="43000"/>
                    </a:srgbClr>
                  </a:outerShdw>
                </a:effectLst>
              </a:rPr>
              <a:t>Pembacaan Skala Micrometer</a:t>
            </a:r>
          </a:p>
        </p:txBody>
      </p:sp>
      <p:sp>
        <p:nvSpPr>
          <p:cNvPr id="2" name="Footer Placeholder 1">
            <a:extLst>
              <a:ext uri="{FF2B5EF4-FFF2-40B4-BE49-F238E27FC236}">
                <a16:creationId xmlns:a16="http://schemas.microsoft.com/office/drawing/2014/main" id="{13F57267-8A10-4874-92F7-ED26FEAE7D63}"/>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a:solidFill>
                  <a:schemeClr val="bg1"/>
                </a:solidFill>
              </a:rPr>
              <a:t>www.sentral-sistem.com</a:t>
            </a:r>
          </a:p>
        </p:txBody>
      </p:sp>
      <p:sp>
        <p:nvSpPr>
          <p:cNvPr id="17412" name="Rectangle 8"/>
          <p:cNvSpPr>
            <a:spLocks noChangeArrowheads="1"/>
          </p:cNvSpPr>
          <p:nvPr/>
        </p:nvSpPr>
        <p:spPr bwMode="auto">
          <a:xfrm>
            <a:off x="914400" y="2438400"/>
            <a:ext cx="7467600" cy="1723549"/>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ts val="575"/>
              </a:spcBef>
            </a:pPr>
            <a:r>
              <a:rPr lang="en-US" altLang="en-US" sz="3200" b="1" i="1" dirty="0">
                <a:latin typeface="Trebuchet MS" panose="020B0603020202020204" pitchFamily="34" charset="0"/>
              </a:rPr>
              <a:t>BAGIAN 1</a:t>
            </a:r>
          </a:p>
          <a:p>
            <a:pPr algn="ctr" eaLnBrk="1" hangingPunct="1">
              <a:spcBef>
                <a:spcPts val="575"/>
              </a:spcBef>
            </a:pPr>
            <a:r>
              <a:rPr lang="en-US" altLang="en-US" sz="3200" b="1" i="1" dirty="0">
                <a:latin typeface="Trebuchet MS" panose="020B0603020202020204" pitchFamily="34" charset="0"/>
              </a:rPr>
              <a:t>MENGENAL MICROMETER</a:t>
            </a:r>
          </a:p>
          <a:p>
            <a:pPr algn="ctr" eaLnBrk="1" hangingPunct="1">
              <a:spcBef>
                <a:spcPts val="575"/>
              </a:spcBef>
            </a:pPr>
            <a:r>
              <a:rPr lang="en-US" altLang="en-US" sz="3200" b="1" i="1" dirty="0">
                <a:latin typeface="Trebuchet MS" panose="020B0603020202020204" pitchFamily="34" charset="0"/>
              </a:rPr>
              <a:t>LEBIH DEKAT</a:t>
            </a:r>
            <a:endParaRPr lang="id-ID" altLang="en-US" sz="3200" b="1" i="1" dirty="0">
              <a:latin typeface="Trebuchet MS" panose="020B0603020202020204" pitchFamily="34" charset="0"/>
            </a:endParaRPr>
          </a:p>
        </p:txBody>
      </p:sp>
      <p:sp>
        <p:nvSpPr>
          <p:cNvPr id="24" name="Rectangle 23">
            <a:hlinkClick r:id="rId3" action="ppaction://hlinkpres?slideindex=1&amp;slidetitle="/>
            <a:extLst>
              <a:ext uri="{FF2B5EF4-FFF2-40B4-BE49-F238E27FC236}">
                <a16:creationId xmlns:a16="http://schemas.microsoft.com/office/drawing/2014/main" id="{24975750-E13E-40B2-8C98-ED09E2D7094B}"/>
              </a:ext>
            </a:extLst>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Why Calibration</a:t>
            </a:r>
          </a:p>
        </p:txBody>
      </p:sp>
      <p:sp>
        <p:nvSpPr>
          <p:cNvPr id="26" name="Rectangle 25">
            <a:hlinkClick r:id="rId4" action="ppaction://hlinkpres?slideindex=1&amp;slidetitle="/>
            <a:extLst>
              <a:ext uri="{FF2B5EF4-FFF2-40B4-BE49-F238E27FC236}">
                <a16:creationId xmlns:a16="http://schemas.microsoft.com/office/drawing/2014/main" id="{12156453-D31E-4BC9-8FC6-E985F8067635}"/>
              </a:ext>
            </a:extLst>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SS Calibration</a:t>
            </a:r>
          </a:p>
        </p:txBody>
      </p:sp>
      <p:sp>
        <p:nvSpPr>
          <p:cNvPr id="27" name="Rectangle 26">
            <a:hlinkClick r:id="rId5" action="ppaction://hlinkpres?slideindex=1&amp;slidetitle="/>
            <a:extLst>
              <a:ext uri="{FF2B5EF4-FFF2-40B4-BE49-F238E27FC236}">
                <a16:creationId xmlns:a16="http://schemas.microsoft.com/office/drawing/2014/main" id="{CD969904-6FF3-4A89-AEA7-ECBB6F6A0DCE}"/>
              </a:ext>
            </a:extLst>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a:t>
            </a:r>
            <a:r>
              <a:rPr lang="en-US" sz="1000" dirty="0" err="1">
                <a:solidFill>
                  <a:schemeClr val="bg1"/>
                </a:solidFill>
                <a:effectLst>
                  <a:outerShdw blurRad="38100" dist="38100" dir="2700000" algn="tl">
                    <a:srgbClr val="000000">
                      <a:alpha val="43137"/>
                    </a:srgbClr>
                  </a:outerShdw>
                </a:effectLst>
              </a:rPr>
              <a:t>Tenik</a:t>
            </a:r>
            <a:r>
              <a:rPr lang="en-US" sz="1000" dirty="0">
                <a:solidFill>
                  <a:schemeClr val="bg1"/>
                </a:solidFill>
                <a:effectLst>
                  <a:outerShdw blurRad="38100" dist="38100" dir="2700000" algn="tl">
                    <a:srgbClr val="000000">
                      <a:alpha val="43137"/>
                    </a:srgbClr>
                  </a:outerShdw>
                </a:effectLst>
              </a:rPr>
              <a:t> Calibration</a:t>
            </a:r>
          </a:p>
        </p:txBody>
      </p:sp>
      <p:sp>
        <p:nvSpPr>
          <p:cNvPr id="28" name="Rectangle 27">
            <a:hlinkClick r:id="rId6" action="ppaction://hlinkpres?slideindex=1&amp;slidetitle="/>
            <a:extLst>
              <a:ext uri="{FF2B5EF4-FFF2-40B4-BE49-F238E27FC236}">
                <a16:creationId xmlns:a16="http://schemas.microsoft.com/office/drawing/2014/main" id="{8FBBF13E-C5B7-425A-A168-12B0C8B0AF04}"/>
              </a:ext>
            </a:extLst>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30" name="Rectangle 29">
            <a:hlinkClick r:id="rId7" action="ppaction://hlinkpres?slideindex=1&amp;slidetitle="/>
            <a:extLst>
              <a:ext uri="{FF2B5EF4-FFF2-40B4-BE49-F238E27FC236}">
                <a16:creationId xmlns:a16="http://schemas.microsoft.com/office/drawing/2014/main" id="{2E3B1215-28D8-4CDF-BDBB-08075FEB81F1}"/>
              </a:ext>
            </a:extLst>
          </p:cNvPr>
          <p:cNvSpPr/>
          <p:nvPr/>
        </p:nvSpPr>
        <p:spPr>
          <a:xfrm>
            <a:off x="6391275" y="4314825"/>
            <a:ext cx="100806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Micrometer</a:t>
            </a:r>
          </a:p>
        </p:txBody>
      </p:sp>
      <p:sp>
        <p:nvSpPr>
          <p:cNvPr id="17418"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en-US" altLang="en-US" sz="1000">
                <a:latin typeface="Cambria" panose="02040503050406030204" pitchFamily="18" charset="0"/>
              </a:rPr>
              <a:t>Cikarang Square Blok B No.11, Jl. Raya Cibarusah, Cikarang Selatan 17530, Jawa Barat</a:t>
            </a:r>
          </a:p>
          <a:p>
            <a:pPr algn="r"/>
            <a:r>
              <a:rPr lang="en-US" altLang="en-US" sz="1000">
                <a:latin typeface="Cambria" panose="02040503050406030204" pitchFamily="18" charset="0"/>
              </a:rPr>
              <a:t>Tlp : (021) 89321314-5 / (021) 89321323 Fax: : 021-9067204. www. sentralkalibrasi.co.id</a:t>
            </a:r>
          </a:p>
          <a:p>
            <a:pPr algn="r"/>
            <a:endParaRPr lang="en-US" altLang="en-US" sz="1000"/>
          </a:p>
        </p:txBody>
      </p:sp>
      <p:pic>
        <p:nvPicPr>
          <p:cNvPr id="17419"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a:extLst>
              <a:ext uri="{FF2B5EF4-FFF2-40B4-BE49-F238E27FC236}">
                <a16:creationId xmlns:a16="http://schemas.microsoft.com/office/drawing/2014/main" id="{F178FBBD-195D-43CC-8FCF-402AFC784DE5}"/>
              </a:ext>
            </a:extLst>
          </p:cNvPr>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3"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82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8200"/>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8200"/>
            <a:ext cx="2286000"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8200"/>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Rectangle 6"/>
          <p:cNvSpPr>
            <a:spLocks noChangeArrowheads="1"/>
          </p:cNvSpPr>
          <p:nvPr/>
        </p:nvSpPr>
        <p:spPr bwMode="auto">
          <a:xfrm>
            <a:off x="6096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a:t>www.sentralkalibrasi.co.id</a:t>
            </a:r>
          </a:p>
        </p:txBody>
      </p:sp>
      <p:sp>
        <p:nvSpPr>
          <p:cNvPr id="20" name="Rectangle 19">
            <a:hlinkClick r:id="rId3" action="ppaction://hlinkpres?slideindex=1&amp;slidetitle="/>
            <a:extLst>
              <a:ext uri="{FF2B5EF4-FFF2-40B4-BE49-F238E27FC236}">
                <a16:creationId xmlns:a16="http://schemas.microsoft.com/office/drawing/2014/main" id="{2198A7EB-73D4-4CF7-B88A-8A72F6D8A309}"/>
              </a:ext>
            </a:extLst>
          </p:cNvPr>
          <p:cNvSpPr/>
          <p:nvPr/>
        </p:nvSpPr>
        <p:spPr>
          <a:xfrm>
            <a:off x="1600200" y="4343400"/>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21" name="Rectangle 20">
            <a:hlinkClick r:id="rId4" action="ppaction://hlinkpres?slideindex=1&amp;slidetitle="/>
            <a:extLst>
              <a:ext uri="{FF2B5EF4-FFF2-40B4-BE49-F238E27FC236}">
                <a16:creationId xmlns:a16="http://schemas.microsoft.com/office/drawing/2014/main" id="{C5A9DF5D-F68F-40A7-9E10-1AFE9F0A83A4}"/>
              </a:ext>
            </a:extLst>
          </p:cNvPr>
          <p:cNvSpPr/>
          <p:nvPr/>
        </p:nvSpPr>
        <p:spPr>
          <a:xfrm>
            <a:off x="2895600" y="4343400"/>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22" name="Rectangle 21">
            <a:hlinkClick r:id="rId5" action="ppaction://hlinkpres?slideindex=1&amp;slidetitle="/>
            <a:extLst>
              <a:ext uri="{FF2B5EF4-FFF2-40B4-BE49-F238E27FC236}">
                <a16:creationId xmlns:a16="http://schemas.microsoft.com/office/drawing/2014/main" id="{12DF29BD-5FFE-44C7-8568-B4EF90A18B7F}"/>
              </a:ext>
            </a:extLst>
          </p:cNvPr>
          <p:cNvSpPr/>
          <p:nvPr/>
        </p:nvSpPr>
        <p:spPr>
          <a:xfrm>
            <a:off x="4038600" y="4343400"/>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2" name="Footer Placeholder 1">
            <a:extLst>
              <a:ext uri="{FF2B5EF4-FFF2-40B4-BE49-F238E27FC236}">
                <a16:creationId xmlns:a16="http://schemas.microsoft.com/office/drawing/2014/main" id="{3D272AF1-6A16-46F7-AD1C-60D3A3FBC6A9}"/>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ACD071F5-2D25-49F4-8488-052AD3B615BE}"/>
              </a:ext>
            </a:extLst>
          </p:cNvPr>
          <p:cNvSpPr>
            <a:spLocks noGrp="1"/>
          </p:cNvSpPr>
          <p:nvPr>
            <p:ph type="sldNum" sz="quarter" idx="12"/>
          </p:nvPr>
        </p:nvSpPr>
        <p:spPr/>
        <p:txBody>
          <a:bodyPr/>
          <a:lstStyle/>
          <a:p>
            <a:pPr>
              <a:defRPr/>
            </a:pPr>
            <a:fld id="{3D68A16A-9F17-4C2A-8D50-A3C76B603F8A}" type="slidenum">
              <a:rPr lang="en-US" altLang="en-US" smtClean="0"/>
              <a:pPr>
                <a:defRPr/>
              </a:pPr>
              <a:t>2</a:t>
            </a:fld>
            <a:endParaRPr lang="en-US" altLang="en-US"/>
          </a:p>
        </p:txBody>
      </p:sp>
    </p:spTree>
    <p:extLst>
      <p:ext uri="{BB962C8B-B14F-4D97-AF65-F5344CB8AC3E}">
        <p14:creationId xmlns:p14="http://schemas.microsoft.com/office/powerpoint/2010/main" val="1680269349"/>
      </p:ext>
    </p:extLst>
  </p:cSld>
  <p:clrMapOvr>
    <a:masterClrMapping/>
  </p:clrMapOvr>
  <p:transition spd="slow">
    <p:pull dir="d"/>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9" name="Title 1"/>
          <p:cNvSpPr>
            <a:spLocks noGrp="1"/>
          </p:cNvSpPr>
          <p:nvPr>
            <p:ph type="title"/>
          </p:nvPr>
        </p:nvSpPr>
        <p:spPr>
          <a:xfrm>
            <a:off x="2819400" y="457200"/>
            <a:ext cx="6019800" cy="1143000"/>
          </a:xfrm>
        </p:spPr>
        <p:txBody>
          <a:bodyPr/>
          <a:lstStyle/>
          <a:p>
            <a:r>
              <a:rPr lang="en-US" altLang="en-US" sz="3600" b="1" dirty="0" err="1">
                <a:solidFill>
                  <a:schemeClr val="tx1"/>
                </a:solidFill>
              </a:rPr>
              <a:t>Latihan</a:t>
            </a:r>
            <a:r>
              <a:rPr lang="en-US" altLang="en-US" sz="3600" b="1" dirty="0">
                <a:solidFill>
                  <a:schemeClr val="tx1"/>
                </a:solidFill>
              </a:rPr>
              <a:t> </a:t>
            </a:r>
            <a:r>
              <a:rPr lang="en-US" altLang="en-US" sz="3600" b="1" dirty="0" err="1">
                <a:solidFill>
                  <a:schemeClr val="tx1"/>
                </a:solidFill>
              </a:rPr>
              <a:t>Pembacaan</a:t>
            </a:r>
            <a:r>
              <a:rPr lang="en-US" altLang="en-US" sz="3600" b="1" dirty="0">
                <a:solidFill>
                  <a:schemeClr val="tx1"/>
                </a:solidFill>
              </a:rPr>
              <a:t> Micrometer</a:t>
            </a:r>
            <a:endParaRPr lang="en-US" altLang="en-US" sz="3600" dirty="0">
              <a:solidFill>
                <a:schemeClr val="tx1"/>
              </a:solidFill>
            </a:endParaRPr>
          </a:p>
        </p:txBody>
      </p:sp>
      <p:sp>
        <p:nvSpPr>
          <p:cNvPr id="34820"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CF10A30-8241-4019-9F79-B9D0A8BD428D}" type="slidenum">
              <a:rPr lang="en-US" altLang="en-US" smtClean="0">
                <a:solidFill>
                  <a:srgbClr val="FFFFFF"/>
                </a:solidFill>
                <a:latin typeface="Franklin Gothic Book" panose="020B0503020102020204" pitchFamily="34" charset="0"/>
              </a:rPr>
              <a:pPr/>
              <a:t>20</a:t>
            </a:fld>
            <a:endParaRPr lang="en-US" altLang="en-US">
              <a:solidFill>
                <a:srgbClr val="FFFFFF"/>
              </a:solidFill>
              <a:latin typeface="Franklin Gothic Book" panose="020B0503020102020204" pitchFamily="34" charset="0"/>
            </a:endParaRPr>
          </a:p>
        </p:txBody>
      </p:sp>
      <p:pic>
        <p:nvPicPr>
          <p:cNvPr id="34821"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048000" y="1905000"/>
            <a:ext cx="5029200" cy="4260850"/>
          </a:xfrm>
          <a:noFill/>
        </p:spPr>
      </p:pic>
      <p:pic>
        <p:nvPicPr>
          <p:cNvPr id="34822" name="Picture 6" descr="Image result for mic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81200"/>
            <a:ext cx="208438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7" descr="D:\la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04800"/>
            <a:ext cx="14287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9" descr="http://info.starrett.com/Portals/137056/images/795app3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038600"/>
            <a:ext cx="20891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noChangeArrowheads="1"/>
          </p:cNvSpPr>
          <p:nvPr/>
        </p:nvSpPr>
        <p:spPr bwMode="auto">
          <a:xfrm>
            <a:off x="60325" y="1828800"/>
            <a:ext cx="2225675" cy="4337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1371600" indent="-228600">
              <a:spcBef>
                <a:spcPts val="375"/>
              </a:spcBef>
              <a:buClr>
                <a:srgbClr val="A28E6A"/>
              </a:buClr>
              <a:buChar char="o"/>
              <a:defRPr sz="2000">
                <a:solidFill>
                  <a:schemeClr val="tx1"/>
                </a:solidFill>
                <a:latin typeface="Perpetua" panose="02020502060401020303" pitchFamily="18" charset="0"/>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buFont typeface="Wingdings 2" panose="05020102010507070707" pitchFamily="18" charset="2"/>
              <a:buNone/>
            </a:pPr>
            <a:r>
              <a:rPr lang="en-US" altLang="en-US"/>
              <a:t>                      </a:t>
            </a:r>
            <a:br>
              <a:rPr lang="en-US" altLang="en-US"/>
            </a:br>
            <a:r>
              <a:rPr lang="en-US" altLang="en-US"/>
              <a:t>1.  14.10 mm</a:t>
            </a:r>
            <a:br>
              <a:rPr lang="en-US" altLang="en-US"/>
            </a:br>
            <a:r>
              <a:rPr lang="en-US" altLang="en-US"/>
              <a:t>2.  10.14 mm</a:t>
            </a:r>
            <a:br>
              <a:rPr lang="en-US" altLang="en-US"/>
            </a:br>
            <a:r>
              <a:rPr lang="en-US" altLang="en-US"/>
              <a:t>3.  15.29 mm</a:t>
            </a:r>
            <a:br>
              <a:rPr lang="en-US" altLang="en-US"/>
            </a:br>
            <a:r>
              <a:rPr lang="en-US" altLang="en-US"/>
              <a:t>4.  24.25 mm</a:t>
            </a:r>
            <a:br>
              <a:rPr lang="en-US" altLang="en-US"/>
            </a:br>
            <a:r>
              <a:rPr lang="en-US" altLang="en-US"/>
              <a:t>5.  18.43 mm</a:t>
            </a:r>
            <a:br>
              <a:rPr lang="en-US" altLang="en-US"/>
            </a:br>
            <a:r>
              <a:rPr lang="en-US" altLang="en-US"/>
              <a:t>6.  13.18 mm</a:t>
            </a:r>
            <a:br>
              <a:rPr lang="en-US" altLang="en-US"/>
            </a:br>
            <a:r>
              <a:rPr lang="en-US" altLang="en-US"/>
              <a:t>7.  10.14 mm</a:t>
            </a:r>
            <a:br>
              <a:rPr lang="en-US" altLang="en-US"/>
            </a:br>
            <a:r>
              <a:rPr lang="en-US" altLang="en-US"/>
              <a:t>8.  13.03 mm</a:t>
            </a:r>
            <a:br>
              <a:rPr lang="en-US" altLang="en-US"/>
            </a:br>
            <a:r>
              <a:rPr lang="en-US" altLang="en-US"/>
              <a:t>9.  22.18 mm </a:t>
            </a:r>
          </a:p>
        </p:txBody>
      </p:sp>
      <p:sp>
        <p:nvSpPr>
          <p:cNvPr id="2" name="Footer Placeholder 1">
            <a:extLst>
              <a:ext uri="{FF2B5EF4-FFF2-40B4-BE49-F238E27FC236}">
                <a16:creationId xmlns:a16="http://schemas.microsoft.com/office/drawing/2014/main" id="{966BF07E-A5F7-4F00-A7E6-A3098D918A56}"/>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a:solidFill>
                  <a:schemeClr val="bg1"/>
                </a:solidFill>
              </a:rPr>
              <a:t>www.sentral-sistem.com</a:t>
            </a:r>
          </a:p>
        </p:txBody>
      </p:sp>
      <p:sp>
        <p:nvSpPr>
          <p:cNvPr id="17412" name="Rectangle 8"/>
          <p:cNvSpPr>
            <a:spLocks noChangeArrowheads="1"/>
          </p:cNvSpPr>
          <p:nvPr/>
        </p:nvSpPr>
        <p:spPr bwMode="auto">
          <a:xfrm>
            <a:off x="914400" y="2438400"/>
            <a:ext cx="7467600" cy="1154162"/>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ts val="575"/>
              </a:spcBef>
            </a:pPr>
            <a:r>
              <a:rPr lang="en-US" altLang="en-US" sz="3200" b="1" i="1" dirty="0">
                <a:latin typeface="Trebuchet MS" panose="020B0603020202020204" pitchFamily="34" charset="0"/>
              </a:rPr>
              <a:t>BAGIAN 2</a:t>
            </a:r>
          </a:p>
          <a:p>
            <a:pPr algn="ctr" eaLnBrk="1" hangingPunct="1">
              <a:spcBef>
                <a:spcPts val="575"/>
              </a:spcBef>
            </a:pPr>
            <a:r>
              <a:rPr lang="en-US" altLang="en-US" sz="3200" b="1" i="1" dirty="0">
                <a:latin typeface="Trebuchet MS" panose="020B0603020202020204" pitchFamily="34" charset="0"/>
              </a:rPr>
              <a:t>PERSIAPAN KALIBRASI MICROMETER</a:t>
            </a:r>
            <a:endParaRPr lang="id-ID" altLang="en-US" sz="3200" b="1" i="1" dirty="0">
              <a:latin typeface="Trebuchet MS" panose="020B0603020202020204" pitchFamily="34" charset="0"/>
            </a:endParaRPr>
          </a:p>
        </p:txBody>
      </p:sp>
      <p:sp>
        <p:nvSpPr>
          <p:cNvPr id="24" name="Rectangle 23">
            <a:hlinkClick r:id="rId3" action="ppaction://hlinkpres?slideindex=1&amp;slidetitle="/>
            <a:extLst>
              <a:ext uri="{FF2B5EF4-FFF2-40B4-BE49-F238E27FC236}">
                <a16:creationId xmlns:a16="http://schemas.microsoft.com/office/drawing/2014/main" id="{24975750-E13E-40B2-8C98-ED09E2D7094B}"/>
              </a:ext>
            </a:extLst>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Why Calibration</a:t>
            </a:r>
          </a:p>
        </p:txBody>
      </p:sp>
      <p:sp>
        <p:nvSpPr>
          <p:cNvPr id="26" name="Rectangle 25">
            <a:hlinkClick r:id="rId4" action="ppaction://hlinkpres?slideindex=1&amp;slidetitle="/>
            <a:extLst>
              <a:ext uri="{FF2B5EF4-FFF2-40B4-BE49-F238E27FC236}">
                <a16:creationId xmlns:a16="http://schemas.microsoft.com/office/drawing/2014/main" id="{12156453-D31E-4BC9-8FC6-E985F8067635}"/>
              </a:ext>
            </a:extLst>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SS Calibration</a:t>
            </a:r>
          </a:p>
        </p:txBody>
      </p:sp>
      <p:sp>
        <p:nvSpPr>
          <p:cNvPr id="27" name="Rectangle 26">
            <a:hlinkClick r:id="rId5" action="ppaction://hlinkpres?slideindex=1&amp;slidetitle="/>
            <a:extLst>
              <a:ext uri="{FF2B5EF4-FFF2-40B4-BE49-F238E27FC236}">
                <a16:creationId xmlns:a16="http://schemas.microsoft.com/office/drawing/2014/main" id="{CD969904-6FF3-4A89-AEA7-ECBB6F6A0DCE}"/>
              </a:ext>
            </a:extLst>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a:t>
            </a:r>
            <a:r>
              <a:rPr lang="en-US" sz="1000" dirty="0" err="1">
                <a:solidFill>
                  <a:schemeClr val="bg1"/>
                </a:solidFill>
                <a:effectLst>
                  <a:outerShdw blurRad="38100" dist="38100" dir="2700000" algn="tl">
                    <a:srgbClr val="000000">
                      <a:alpha val="43137"/>
                    </a:srgbClr>
                  </a:outerShdw>
                </a:effectLst>
              </a:rPr>
              <a:t>Tenik</a:t>
            </a:r>
            <a:r>
              <a:rPr lang="en-US" sz="1000" dirty="0">
                <a:solidFill>
                  <a:schemeClr val="bg1"/>
                </a:solidFill>
                <a:effectLst>
                  <a:outerShdw blurRad="38100" dist="38100" dir="2700000" algn="tl">
                    <a:srgbClr val="000000">
                      <a:alpha val="43137"/>
                    </a:srgbClr>
                  </a:outerShdw>
                </a:effectLst>
              </a:rPr>
              <a:t> Calibration</a:t>
            </a:r>
          </a:p>
        </p:txBody>
      </p:sp>
      <p:sp>
        <p:nvSpPr>
          <p:cNvPr id="28" name="Rectangle 27">
            <a:hlinkClick r:id="rId6" action="ppaction://hlinkpres?slideindex=1&amp;slidetitle="/>
            <a:extLst>
              <a:ext uri="{FF2B5EF4-FFF2-40B4-BE49-F238E27FC236}">
                <a16:creationId xmlns:a16="http://schemas.microsoft.com/office/drawing/2014/main" id="{8FBBF13E-C5B7-425A-A168-12B0C8B0AF04}"/>
              </a:ext>
            </a:extLst>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30" name="Rectangle 29">
            <a:hlinkClick r:id="rId7" action="ppaction://hlinkpres?slideindex=1&amp;slidetitle="/>
            <a:extLst>
              <a:ext uri="{FF2B5EF4-FFF2-40B4-BE49-F238E27FC236}">
                <a16:creationId xmlns:a16="http://schemas.microsoft.com/office/drawing/2014/main" id="{2E3B1215-28D8-4CDF-BDBB-08075FEB81F1}"/>
              </a:ext>
            </a:extLst>
          </p:cNvPr>
          <p:cNvSpPr/>
          <p:nvPr/>
        </p:nvSpPr>
        <p:spPr>
          <a:xfrm>
            <a:off x="6391275" y="4314825"/>
            <a:ext cx="100806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Micrometer</a:t>
            </a:r>
          </a:p>
        </p:txBody>
      </p:sp>
      <p:sp>
        <p:nvSpPr>
          <p:cNvPr id="17418"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en-US" altLang="en-US" sz="1000">
                <a:latin typeface="Cambria" panose="02040503050406030204" pitchFamily="18" charset="0"/>
              </a:rPr>
              <a:t>Cikarang Square Blok B No.11, Jl. Raya Cibarusah, Cikarang Selatan 17530, Jawa Barat</a:t>
            </a:r>
          </a:p>
          <a:p>
            <a:pPr algn="r"/>
            <a:r>
              <a:rPr lang="en-US" altLang="en-US" sz="1000">
                <a:latin typeface="Cambria" panose="02040503050406030204" pitchFamily="18" charset="0"/>
              </a:rPr>
              <a:t>Tlp : (021) 89321314-5 / (021) 89321323 Fax: : 021-9067204. www. sentralkalibrasi.co.id</a:t>
            </a:r>
          </a:p>
          <a:p>
            <a:pPr algn="r"/>
            <a:endParaRPr lang="en-US" altLang="en-US" sz="1000"/>
          </a:p>
        </p:txBody>
      </p:sp>
      <p:pic>
        <p:nvPicPr>
          <p:cNvPr id="17419"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a:extLst>
              <a:ext uri="{FF2B5EF4-FFF2-40B4-BE49-F238E27FC236}">
                <a16:creationId xmlns:a16="http://schemas.microsoft.com/office/drawing/2014/main" id="{F178FBBD-195D-43CC-8FCF-402AFC784DE5}"/>
              </a:ext>
            </a:extLst>
          </p:cNvPr>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3"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82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8200"/>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8200"/>
            <a:ext cx="2286000"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8200"/>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Rectangle 6"/>
          <p:cNvSpPr>
            <a:spLocks noChangeArrowheads="1"/>
          </p:cNvSpPr>
          <p:nvPr/>
        </p:nvSpPr>
        <p:spPr bwMode="auto">
          <a:xfrm>
            <a:off x="6096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a:t>www.sentralkalibrasi.co.id</a:t>
            </a:r>
          </a:p>
        </p:txBody>
      </p:sp>
      <p:sp>
        <p:nvSpPr>
          <p:cNvPr id="20" name="Rectangle 19">
            <a:hlinkClick r:id="rId3" action="ppaction://hlinkpres?slideindex=1&amp;slidetitle="/>
            <a:extLst>
              <a:ext uri="{FF2B5EF4-FFF2-40B4-BE49-F238E27FC236}">
                <a16:creationId xmlns:a16="http://schemas.microsoft.com/office/drawing/2014/main" id="{2198A7EB-73D4-4CF7-B88A-8A72F6D8A309}"/>
              </a:ext>
            </a:extLst>
          </p:cNvPr>
          <p:cNvSpPr/>
          <p:nvPr/>
        </p:nvSpPr>
        <p:spPr>
          <a:xfrm>
            <a:off x="1600200" y="4343400"/>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21" name="Rectangle 20">
            <a:hlinkClick r:id="rId4" action="ppaction://hlinkpres?slideindex=1&amp;slidetitle="/>
            <a:extLst>
              <a:ext uri="{FF2B5EF4-FFF2-40B4-BE49-F238E27FC236}">
                <a16:creationId xmlns:a16="http://schemas.microsoft.com/office/drawing/2014/main" id="{C5A9DF5D-F68F-40A7-9E10-1AFE9F0A83A4}"/>
              </a:ext>
            </a:extLst>
          </p:cNvPr>
          <p:cNvSpPr/>
          <p:nvPr/>
        </p:nvSpPr>
        <p:spPr>
          <a:xfrm>
            <a:off x="2895600" y="4343400"/>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22" name="Rectangle 21">
            <a:hlinkClick r:id="rId5" action="ppaction://hlinkpres?slideindex=1&amp;slidetitle="/>
            <a:extLst>
              <a:ext uri="{FF2B5EF4-FFF2-40B4-BE49-F238E27FC236}">
                <a16:creationId xmlns:a16="http://schemas.microsoft.com/office/drawing/2014/main" id="{12DF29BD-5FFE-44C7-8568-B4EF90A18B7F}"/>
              </a:ext>
            </a:extLst>
          </p:cNvPr>
          <p:cNvSpPr/>
          <p:nvPr/>
        </p:nvSpPr>
        <p:spPr>
          <a:xfrm>
            <a:off x="4038600" y="4343400"/>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2" name="Footer Placeholder 1">
            <a:extLst>
              <a:ext uri="{FF2B5EF4-FFF2-40B4-BE49-F238E27FC236}">
                <a16:creationId xmlns:a16="http://schemas.microsoft.com/office/drawing/2014/main" id="{456BA926-464D-4C37-A5C2-3D136553D79D}"/>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AEE5B946-F237-4AC4-82F6-B9B4E0F2858A}"/>
              </a:ext>
            </a:extLst>
          </p:cNvPr>
          <p:cNvSpPr>
            <a:spLocks noGrp="1"/>
          </p:cNvSpPr>
          <p:nvPr>
            <p:ph type="sldNum" sz="quarter" idx="12"/>
          </p:nvPr>
        </p:nvSpPr>
        <p:spPr/>
        <p:txBody>
          <a:bodyPr/>
          <a:lstStyle/>
          <a:p>
            <a:pPr>
              <a:defRPr/>
            </a:pPr>
            <a:fld id="{3D68A16A-9F17-4C2A-8D50-A3C76B603F8A}" type="slidenum">
              <a:rPr lang="en-US" altLang="en-US" smtClean="0"/>
              <a:pPr>
                <a:defRPr/>
              </a:pPr>
              <a:t>21</a:t>
            </a:fld>
            <a:endParaRPr lang="en-US" altLang="en-US"/>
          </a:p>
        </p:txBody>
      </p:sp>
    </p:spTree>
    <p:extLst>
      <p:ext uri="{BB962C8B-B14F-4D97-AF65-F5344CB8AC3E}">
        <p14:creationId xmlns:p14="http://schemas.microsoft.com/office/powerpoint/2010/main" val="2852934505"/>
      </p:ext>
    </p:extLst>
  </p:cSld>
  <p:clrMapOvr>
    <a:masterClrMapping/>
  </p:clrMapOvr>
  <p:transition spd="slow">
    <p:pull dir="d"/>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8" name="Picture 2" descr="http://www.wonkeedonkeetools.co.uk/media/wysiwyg/CM-Calipers-Micrometers-Katherine/CM82/CM-8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8"/>
          <p:cNvSpPr>
            <a:spLocks noGrp="1"/>
          </p:cNvSpPr>
          <p:nvPr>
            <p:ph type="title"/>
          </p:nvPr>
        </p:nvSpPr>
        <p:spPr>
          <a:xfrm>
            <a:off x="0" y="52389"/>
            <a:ext cx="7772400" cy="1143000"/>
          </a:xfrm>
        </p:spPr>
        <p:txBody>
          <a:bodyPr anchor="t"/>
          <a:lstStyle/>
          <a:p>
            <a:pPr eaLnBrk="1" hangingPunct="1"/>
            <a:r>
              <a:rPr lang="en-US" altLang="en-US" sz="3600" b="1" i="1" dirty="0">
                <a:solidFill>
                  <a:schemeClr val="tx1"/>
                </a:solidFill>
                <a:latin typeface="Trebuchet MS" panose="020B0603020202020204" pitchFamily="34" charset="0"/>
              </a:rPr>
              <a:t>KALIBRASI MICROMETER</a:t>
            </a:r>
          </a:p>
        </p:txBody>
      </p:sp>
      <p:sp>
        <p:nvSpPr>
          <p:cNvPr id="45061" name="Slide Number Placeholder 5"/>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ADFBB7-BEFD-4060-B95F-A9B5CBE0400C}" type="slidenum">
              <a:rPr lang="en-US" altLang="en-US" smtClean="0">
                <a:solidFill>
                  <a:srgbClr val="FFFFFF"/>
                </a:solidFill>
                <a:latin typeface="Franklin Gothic Book" panose="020B0503020102020204" pitchFamily="34" charset="0"/>
              </a:rPr>
              <a:pPr/>
              <a:t>22</a:t>
            </a:fld>
            <a:endParaRPr lang="en-US" altLang="en-US">
              <a:solidFill>
                <a:srgbClr val="FFFFFF"/>
              </a:solidFill>
              <a:latin typeface="Franklin Gothic Book" panose="020B0503020102020204" pitchFamily="34" charset="0"/>
            </a:endParaRPr>
          </a:p>
        </p:txBody>
      </p:sp>
      <p:sp>
        <p:nvSpPr>
          <p:cNvPr id="45062" name="Rectangle 2"/>
          <p:cNvSpPr>
            <a:spLocks noGrp="1"/>
          </p:cNvSpPr>
          <p:nvPr>
            <p:ph sz="quarter" idx="1"/>
          </p:nvPr>
        </p:nvSpPr>
        <p:spPr>
          <a:xfrm>
            <a:off x="5791200" y="738188"/>
            <a:ext cx="3124200" cy="5472111"/>
          </a:xfrm>
          <a:solidFill>
            <a:schemeClr val="bg1">
              <a:alpha val="92155"/>
            </a:schemeClr>
          </a:solidFill>
        </p:spPr>
        <p:txBody>
          <a:bodyPr/>
          <a:lstStyle/>
          <a:p>
            <a:pPr eaLnBrk="1" hangingPunct="1">
              <a:buFont typeface="Wingdings" panose="05000000000000000000" pitchFamily="2" charset="2"/>
              <a:buNone/>
            </a:pPr>
            <a:r>
              <a:rPr lang="en-US" altLang="en-US" sz="2000" b="1" i="1" dirty="0" err="1">
                <a:latin typeface="Trebuchet MS" panose="020B0603020202020204" pitchFamily="34" charset="0"/>
              </a:rPr>
              <a:t>Dokumen</a:t>
            </a:r>
            <a:r>
              <a:rPr lang="en-US" altLang="en-US" sz="2000" b="1" i="1" dirty="0">
                <a:latin typeface="Trebuchet MS" panose="020B0603020202020204" pitchFamily="34" charset="0"/>
              </a:rPr>
              <a:t> </a:t>
            </a:r>
            <a:r>
              <a:rPr lang="en-US" altLang="en-US" sz="2000" b="1" i="1" dirty="0" err="1">
                <a:latin typeface="Trebuchet MS" panose="020B0603020202020204" pitchFamily="34" charset="0"/>
              </a:rPr>
              <a:t>Acuan</a:t>
            </a:r>
            <a:endParaRPr lang="en-US" altLang="en-US" sz="2000" b="1" i="1" dirty="0">
              <a:latin typeface="Trebuchet MS" panose="020B0603020202020204" pitchFamily="34" charset="0"/>
            </a:endParaRPr>
          </a:p>
          <a:p>
            <a:pPr eaLnBrk="1" hangingPunct="1">
              <a:buFont typeface="Wingdings" panose="05000000000000000000" pitchFamily="2" charset="2"/>
              <a:buNone/>
            </a:pPr>
            <a:endParaRPr lang="id-ID" altLang="en-US" sz="2000" b="1" i="1" dirty="0">
              <a:latin typeface="Trebuchet MS" panose="020B0603020202020204" pitchFamily="34" charset="0"/>
            </a:endParaRPr>
          </a:p>
          <a:p>
            <a:pPr eaLnBrk="1" hangingPunct="1">
              <a:buFont typeface="Wingdings" panose="05000000000000000000" pitchFamily="2" charset="2"/>
              <a:buNone/>
            </a:pPr>
            <a:r>
              <a:rPr lang="id-ID" altLang="en-US" sz="2000" i="1" dirty="0">
                <a:latin typeface="Trebuchet MS" panose="020B0603020202020204" pitchFamily="34" charset="0"/>
              </a:rPr>
              <a:t>	JIS B 750</a:t>
            </a:r>
            <a:r>
              <a:rPr lang="en-US" altLang="en-US" sz="2000" i="1" dirty="0">
                <a:latin typeface="Trebuchet MS" panose="020B0603020202020204" pitchFamily="34" charset="0"/>
              </a:rPr>
              <a:t>2</a:t>
            </a:r>
            <a:r>
              <a:rPr lang="id-ID" altLang="en-US" sz="2000" i="1" dirty="0">
                <a:latin typeface="Trebuchet MS" panose="020B0603020202020204" pitchFamily="34" charset="0"/>
              </a:rPr>
              <a:t> – 2016</a:t>
            </a:r>
            <a:endParaRPr lang="en-US" altLang="en-US" sz="2000" i="1" dirty="0">
              <a:latin typeface="Trebuchet MS" panose="020B0603020202020204" pitchFamily="34" charset="0"/>
            </a:endParaRPr>
          </a:p>
          <a:p>
            <a:pPr eaLnBrk="1" hangingPunct="1">
              <a:buNone/>
            </a:pPr>
            <a:r>
              <a:rPr lang="en-US" altLang="en-US" sz="2000" i="1" dirty="0">
                <a:latin typeface="Trebuchet MS" panose="020B0603020202020204" pitchFamily="34" charset="0"/>
              </a:rPr>
              <a:t>	</a:t>
            </a:r>
            <a:r>
              <a:rPr lang="en-US" altLang="en-US" sz="2000" i="1" dirty="0" err="1">
                <a:latin typeface="Trebuchet MS" panose="020B0603020202020204" pitchFamily="34" charset="0"/>
              </a:rPr>
              <a:t>Prosedur</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ini</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digunakan</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untuk</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kalibrasi</a:t>
            </a:r>
            <a:r>
              <a:rPr lang="en-US" altLang="en-US" sz="2000" i="1" dirty="0">
                <a:latin typeface="Trebuchet MS" panose="020B0603020202020204" pitchFamily="34" charset="0"/>
              </a:rPr>
              <a:t> micrometer</a:t>
            </a:r>
            <a:r>
              <a:rPr lang="id-ID" altLang="en-US" sz="2000" i="1" dirty="0">
                <a:latin typeface="Trebuchet MS" panose="020B0603020202020204" pitchFamily="34" charset="0"/>
              </a:rPr>
              <a:t> (inside dan outside)</a:t>
            </a:r>
          </a:p>
          <a:p>
            <a:pPr eaLnBrk="1" hangingPunct="1">
              <a:buNone/>
            </a:pPr>
            <a:r>
              <a:rPr lang="en-US" altLang="en-US" sz="2000" i="1" dirty="0">
                <a:latin typeface="Trebuchet MS" panose="020B0603020202020204" pitchFamily="34" charset="0"/>
              </a:rPr>
              <a:t>	</a:t>
            </a:r>
            <a:r>
              <a:rPr lang="id-ID" altLang="en-US" sz="2000" i="1" dirty="0">
                <a:latin typeface="Trebuchet MS" panose="020B0603020202020204" pitchFamily="34" charset="0"/>
              </a:rPr>
              <a:t>Khusus holtest micrometer, acuannya adalah DIN 863-4</a:t>
            </a:r>
            <a:endParaRPr lang="en-US" altLang="en-US" sz="2000" i="1" dirty="0">
              <a:latin typeface="Trebuchet MS" panose="020B0603020202020204" pitchFamily="34" charset="0"/>
            </a:endParaRPr>
          </a:p>
          <a:p>
            <a:pPr eaLnBrk="1" hangingPunct="1">
              <a:buFont typeface="Wingdings" panose="05000000000000000000" pitchFamily="2" charset="2"/>
              <a:buNone/>
            </a:pPr>
            <a:endParaRPr lang="id-ID" altLang="en-US" sz="2000" i="1" dirty="0">
              <a:latin typeface="Trebuchet MS" panose="020B0603020202020204" pitchFamily="34" charset="0"/>
            </a:endParaRPr>
          </a:p>
          <a:p>
            <a:pPr eaLnBrk="1" hangingPunct="1">
              <a:buFont typeface="Wingdings" panose="05000000000000000000" pitchFamily="2" charset="2"/>
              <a:buNone/>
            </a:pPr>
            <a:r>
              <a:rPr lang="id-ID" altLang="en-US" sz="2000" i="1" dirty="0">
                <a:latin typeface="Trebuchet MS" panose="020B0603020202020204" pitchFamily="34" charset="0"/>
              </a:rPr>
              <a:t>	ISO “Guide to the Expression of Uncertainty in Measurement“ </a:t>
            </a:r>
            <a:endParaRPr lang="en-US" altLang="en-US" sz="2000" i="1" dirty="0">
              <a:latin typeface="Trebuchet MS" panose="020B0603020202020204" pitchFamily="34" charset="0"/>
            </a:endParaRPr>
          </a:p>
        </p:txBody>
      </p:sp>
      <p:sp>
        <p:nvSpPr>
          <p:cNvPr id="4506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506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506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506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2" name="Footer Placeholder 1">
            <a:extLst>
              <a:ext uri="{FF2B5EF4-FFF2-40B4-BE49-F238E27FC236}">
                <a16:creationId xmlns:a16="http://schemas.microsoft.com/office/drawing/2014/main" id="{DD163C15-749E-47DD-9EE8-F81AD804713A}"/>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42"/>
            <a:ext cx="9067800" cy="1143000"/>
          </a:xfrm>
        </p:spPr>
        <p:txBody>
          <a:bodyPr anchor="t"/>
          <a:lstStyle/>
          <a:p>
            <a:r>
              <a:rPr lang="en-US" dirty="0"/>
              <a:t>PERALATAN </a:t>
            </a:r>
            <a:r>
              <a:rPr lang="id-ID" dirty="0"/>
              <a:t>STANDAR </a:t>
            </a:r>
            <a:br>
              <a:rPr lang="en-US" dirty="0"/>
            </a:br>
            <a:r>
              <a:rPr lang="id-ID" dirty="0"/>
              <a:t>YANG DIGUNAKAN</a:t>
            </a:r>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23</a:t>
            </a:fld>
            <a:endParaRPr lang="id-ID"/>
          </a:p>
        </p:txBody>
      </p:sp>
      <p:graphicFrame>
        <p:nvGraphicFramePr>
          <p:cNvPr id="10" name="Table 9"/>
          <p:cNvGraphicFramePr>
            <a:graphicFrameLocks noGrp="1"/>
          </p:cNvGraphicFramePr>
          <p:nvPr>
            <p:extLst>
              <p:ext uri="{D42A27DB-BD31-4B8C-83A1-F6EECF244321}">
                <p14:modId xmlns:p14="http://schemas.microsoft.com/office/powerpoint/2010/main" val="1620237422"/>
              </p:ext>
            </p:extLst>
          </p:nvPr>
        </p:nvGraphicFramePr>
        <p:xfrm>
          <a:off x="374650" y="1447800"/>
          <a:ext cx="8572558" cy="3934218"/>
        </p:xfrm>
        <a:graphic>
          <a:graphicData uri="http://schemas.openxmlformats.org/drawingml/2006/table">
            <a:tbl>
              <a:tblPr>
                <a:tableStyleId>{E8B1032C-EA38-4F05-BA0D-38AFFFC7BED3}</a:tableStyleId>
              </a:tblPr>
              <a:tblGrid>
                <a:gridCol w="602734">
                  <a:extLst>
                    <a:ext uri="{9D8B030D-6E8A-4147-A177-3AD203B41FA5}">
                      <a16:colId xmlns:a16="http://schemas.microsoft.com/office/drawing/2014/main" val="20000"/>
                    </a:ext>
                  </a:extLst>
                </a:gridCol>
                <a:gridCol w="2592491">
                  <a:extLst>
                    <a:ext uri="{9D8B030D-6E8A-4147-A177-3AD203B41FA5}">
                      <a16:colId xmlns:a16="http://schemas.microsoft.com/office/drawing/2014/main" val="20001"/>
                    </a:ext>
                  </a:extLst>
                </a:gridCol>
                <a:gridCol w="2526125">
                  <a:extLst>
                    <a:ext uri="{9D8B030D-6E8A-4147-A177-3AD203B41FA5}">
                      <a16:colId xmlns:a16="http://schemas.microsoft.com/office/drawing/2014/main" val="20002"/>
                    </a:ext>
                  </a:extLst>
                </a:gridCol>
                <a:gridCol w="2851208">
                  <a:extLst>
                    <a:ext uri="{9D8B030D-6E8A-4147-A177-3AD203B41FA5}">
                      <a16:colId xmlns:a16="http://schemas.microsoft.com/office/drawing/2014/main" val="20003"/>
                    </a:ext>
                  </a:extLst>
                </a:gridCol>
              </a:tblGrid>
              <a:tr h="302238">
                <a:tc rowSpan="2">
                  <a:txBody>
                    <a:bodyPr/>
                    <a:lstStyle/>
                    <a:p>
                      <a:pPr algn="ctr">
                        <a:spcAft>
                          <a:spcPts val="0"/>
                        </a:spcAft>
                        <a:tabLst>
                          <a:tab pos="2743200" algn="ctr"/>
                          <a:tab pos="5486400" algn="r"/>
                        </a:tabLst>
                      </a:pPr>
                      <a:r>
                        <a:rPr lang="id-ID" sz="2000" b="1" dirty="0"/>
                        <a:t>No.</a:t>
                      </a:r>
                      <a:endParaRPr lang="id-ID" sz="2000" b="1" dirty="0">
                        <a:latin typeface="Times New Roman"/>
                        <a:ea typeface="Times New Roman"/>
                      </a:endParaRPr>
                    </a:p>
                  </a:txBody>
                  <a:tcPr marL="73025" marR="73025" marT="0" marB="0" anchor="ctr"/>
                </a:tc>
                <a:tc rowSpan="2">
                  <a:txBody>
                    <a:bodyPr/>
                    <a:lstStyle/>
                    <a:p>
                      <a:pPr algn="ctr">
                        <a:spcAft>
                          <a:spcPts val="0"/>
                        </a:spcAft>
                        <a:tabLst>
                          <a:tab pos="2743200" algn="ctr"/>
                          <a:tab pos="5486400" algn="r"/>
                        </a:tabLst>
                      </a:pPr>
                      <a:r>
                        <a:rPr lang="id-ID" sz="2000" b="1" dirty="0"/>
                        <a:t>Jenis Micrometer</a:t>
                      </a:r>
                      <a:endParaRPr lang="id-ID" sz="2000" b="1" dirty="0">
                        <a:latin typeface="Times New Roman"/>
                        <a:ea typeface="Times New Roman"/>
                      </a:endParaRPr>
                    </a:p>
                  </a:txBody>
                  <a:tcPr marL="73025" marR="73025" marT="0" marB="0" anchor="ctr"/>
                </a:tc>
                <a:tc gridSpan="2">
                  <a:txBody>
                    <a:bodyPr/>
                    <a:lstStyle/>
                    <a:p>
                      <a:pPr algn="ctr">
                        <a:spcAft>
                          <a:spcPts val="0"/>
                        </a:spcAft>
                        <a:tabLst>
                          <a:tab pos="2743200" algn="ctr"/>
                          <a:tab pos="5486400" algn="r"/>
                        </a:tabLst>
                      </a:pPr>
                      <a:r>
                        <a:rPr lang="id-ID" sz="2000" b="1"/>
                        <a:t>Peralatan Standar yang digunakan</a:t>
                      </a:r>
                      <a:endParaRPr lang="id-ID" sz="2000" b="1">
                        <a:latin typeface="Times New Roman"/>
                        <a:ea typeface="Times New Roman"/>
                      </a:endParaRPr>
                    </a:p>
                  </a:txBody>
                  <a:tcPr marL="73025" marR="73025" marT="0" marB="0" anchor="ctr"/>
                </a:tc>
                <a:tc hMerge="1">
                  <a:txBody>
                    <a:bodyPr/>
                    <a:lstStyle/>
                    <a:p>
                      <a:endParaRPr lang="id-ID"/>
                    </a:p>
                  </a:txBody>
                  <a:tcPr/>
                </a:tc>
                <a:extLst>
                  <a:ext uri="{0D108BD9-81ED-4DB2-BD59-A6C34878D82A}">
                    <a16:rowId xmlns:a16="http://schemas.microsoft.com/office/drawing/2014/main" val="10000"/>
                  </a:ext>
                </a:extLst>
              </a:tr>
              <a:tr h="302238">
                <a:tc vMerge="1">
                  <a:txBody>
                    <a:bodyPr/>
                    <a:lstStyle/>
                    <a:p>
                      <a:endParaRPr lang="id-ID"/>
                    </a:p>
                  </a:txBody>
                  <a:tcPr/>
                </a:tc>
                <a:tc vMerge="1">
                  <a:txBody>
                    <a:bodyPr/>
                    <a:lstStyle/>
                    <a:p>
                      <a:endParaRPr lang="id-ID"/>
                    </a:p>
                  </a:txBody>
                  <a:tcPr/>
                </a:tc>
                <a:tc>
                  <a:txBody>
                    <a:bodyPr/>
                    <a:lstStyle/>
                    <a:p>
                      <a:pPr algn="ctr">
                        <a:spcAft>
                          <a:spcPts val="0"/>
                        </a:spcAft>
                        <a:tabLst>
                          <a:tab pos="2743200" algn="ctr"/>
                          <a:tab pos="5486400" algn="r"/>
                        </a:tabLst>
                      </a:pPr>
                      <a:r>
                        <a:rPr lang="id-ID" sz="2000" b="1" dirty="0"/>
                        <a:t>Opsi A</a:t>
                      </a:r>
                      <a:endParaRPr lang="id-ID" sz="2000" b="1" dirty="0">
                        <a:latin typeface="Times New Roman"/>
                        <a:ea typeface="Times New Roman"/>
                      </a:endParaRPr>
                    </a:p>
                  </a:txBody>
                  <a:tcPr marL="73025" marR="73025" marT="0" marB="0" anchor="ctr"/>
                </a:tc>
                <a:tc>
                  <a:txBody>
                    <a:bodyPr/>
                    <a:lstStyle/>
                    <a:p>
                      <a:pPr algn="ctr">
                        <a:spcAft>
                          <a:spcPts val="0"/>
                        </a:spcAft>
                        <a:tabLst>
                          <a:tab pos="2743200" algn="ctr"/>
                          <a:tab pos="5486400" algn="r"/>
                        </a:tabLst>
                      </a:pPr>
                      <a:r>
                        <a:rPr lang="id-ID" sz="2000" b="1" dirty="0"/>
                        <a:t>Opsi B</a:t>
                      </a:r>
                      <a:endParaRPr lang="id-ID" sz="2000" b="1" dirty="0">
                        <a:latin typeface="Times New Roman"/>
                        <a:ea typeface="Times New Roman"/>
                      </a:endParaRPr>
                    </a:p>
                  </a:txBody>
                  <a:tcPr marL="73025" marR="73025" marT="0" marB="0" anchor="ctr"/>
                </a:tc>
                <a:extLst>
                  <a:ext uri="{0D108BD9-81ED-4DB2-BD59-A6C34878D82A}">
                    <a16:rowId xmlns:a16="http://schemas.microsoft.com/office/drawing/2014/main" val="10001"/>
                  </a:ext>
                </a:extLst>
              </a:tr>
              <a:tr h="906714">
                <a:tc>
                  <a:txBody>
                    <a:bodyPr/>
                    <a:lstStyle/>
                    <a:p>
                      <a:pPr algn="ctr">
                        <a:spcAft>
                          <a:spcPts val="0"/>
                        </a:spcAft>
                        <a:tabLst>
                          <a:tab pos="2743200" algn="ctr"/>
                          <a:tab pos="5486400" algn="r"/>
                        </a:tabLst>
                      </a:pPr>
                      <a:r>
                        <a:rPr lang="id-ID" sz="1800" dirty="0"/>
                        <a:t>1</a:t>
                      </a:r>
                      <a:endParaRPr lang="id-ID" sz="1800" dirty="0">
                        <a:latin typeface="Times New Roman"/>
                        <a:ea typeface="Times New Roman"/>
                      </a:endParaRPr>
                    </a:p>
                  </a:txBody>
                  <a:tcPr marL="73025" marR="73025" marT="0" marB="0" anchor="ctr"/>
                </a:tc>
                <a:tc>
                  <a:txBody>
                    <a:bodyPr/>
                    <a:lstStyle/>
                    <a:p>
                      <a:pPr algn="l">
                        <a:spcAft>
                          <a:spcPts val="0"/>
                        </a:spcAft>
                        <a:tabLst>
                          <a:tab pos="2743200" algn="ctr"/>
                          <a:tab pos="5486400" algn="r"/>
                        </a:tabLst>
                      </a:pPr>
                      <a:r>
                        <a:rPr lang="id-ID" sz="1800" dirty="0"/>
                        <a:t>Micrometer for External Measurement</a:t>
                      </a:r>
                      <a:endParaRPr lang="id-ID" sz="1800" dirty="0">
                        <a:latin typeface="Times New Roman"/>
                        <a:ea typeface="Times New Roman"/>
                      </a:endParaRPr>
                    </a:p>
                  </a:txBody>
                  <a:tcPr marL="73025" marR="73025" marT="0" marB="0" anchor="ctr"/>
                </a:tc>
                <a:tc>
                  <a:txBody>
                    <a:bodyPr/>
                    <a:lstStyle/>
                    <a:p>
                      <a:pPr algn="l">
                        <a:spcAft>
                          <a:spcPts val="0"/>
                        </a:spcAft>
                        <a:tabLst>
                          <a:tab pos="2743200" algn="ctr"/>
                          <a:tab pos="5486400" algn="r"/>
                        </a:tabLst>
                      </a:pPr>
                      <a:r>
                        <a:rPr lang="id-ID" sz="1800" dirty="0"/>
                        <a:t>Gauge Block Grade 0 atau 1</a:t>
                      </a:r>
                      <a:endParaRPr lang="id-ID" sz="1800" dirty="0">
                        <a:latin typeface="Times New Roman"/>
                        <a:ea typeface="Times New Roman"/>
                      </a:endParaRPr>
                    </a:p>
                  </a:txBody>
                  <a:tcPr marL="73025" marR="73025" marT="0" marB="0" anchor="ctr"/>
                </a:tc>
                <a:tc>
                  <a:txBody>
                    <a:bodyPr/>
                    <a:lstStyle/>
                    <a:p>
                      <a:pPr algn="l">
                        <a:spcAft>
                          <a:spcPts val="0"/>
                        </a:spcAft>
                        <a:tabLst>
                          <a:tab pos="2743200" algn="ctr"/>
                          <a:tab pos="5486400" algn="r"/>
                        </a:tabLst>
                      </a:pPr>
                      <a:r>
                        <a:rPr lang="id-ID" sz="1800" dirty="0"/>
                        <a:t>Peralatan lain yang setara dengan gauge block</a:t>
                      </a:r>
                      <a:endParaRPr lang="id-ID" sz="1800" dirty="0">
                        <a:latin typeface="Times New Roman"/>
                        <a:ea typeface="Times New Roman"/>
                      </a:endParaRPr>
                    </a:p>
                  </a:txBody>
                  <a:tcPr marL="73025" marR="73025" marT="0" marB="0" anchor="ctr"/>
                </a:tc>
                <a:extLst>
                  <a:ext uri="{0D108BD9-81ED-4DB2-BD59-A6C34878D82A}">
                    <a16:rowId xmlns:a16="http://schemas.microsoft.com/office/drawing/2014/main" val="10002"/>
                  </a:ext>
                </a:extLst>
              </a:tr>
              <a:tr h="906714">
                <a:tc>
                  <a:txBody>
                    <a:bodyPr/>
                    <a:lstStyle/>
                    <a:p>
                      <a:pPr algn="ctr">
                        <a:spcAft>
                          <a:spcPts val="0"/>
                        </a:spcAft>
                        <a:tabLst>
                          <a:tab pos="2743200" algn="ctr"/>
                          <a:tab pos="5486400" algn="r"/>
                        </a:tabLst>
                      </a:pPr>
                      <a:r>
                        <a:rPr lang="id-ID" sz="1800" dirty="0"/>
                        <a:t>2</a:t>
                      </a:r>
                      <a:endParaRPr lang="id-ID" sz="1800" dirty="0">
                        <a:latin typeface="Times New Roman"/>
                        <a:ea typeface="Times New Roman"/>
                      </a:endParaRPr>
                    </a:p>
                  </a:txBody>
                  <a:tcPr marL="73025" marR="73025" marT="0" marB="0" anchor="ctr"/>
                </a:tc>
                <a:tc>
                  <a:txBody>
                    <a:bodyPr/>
                    <a:lstStyle/>
                    <a:p>
                      <a:pPr algn="l">
                        <a:spcAft>
                          <a:spcPts val="0"/>
                        </a:spcAft>
                      </a:pPr>
                      <a:r>
                        <a:rPr lang="id-ID" sz="1800"/>
                        <a:t>Micrometer for Internal Measurement</a:t>
                      </a:r>
                      <a:endParaRPr lang="id-ID" sz="1800">
                        <a:latin typeface="Times New Roman"/>
                        <a:ea typeface="Times New Roman"/>
                      </a:endParaRPr>
                    </a:p>
                  </a:txBody>
                  <a:tcPr marL="73025" marR="73025" marT="0" marB="0" anchor="ctr"/>
                </a:tc>
                <a:tc>
                  <a:txBody>
                    <a:bodyPr/>
                    <a:lstStyle/>
                    <a:p>
                      <a:pPr algn="l">
                        <a:spcAft>
                          <a:spcPts val="0"/>
                        </a:spcAft>
                        <a:tabLst>
                          <a:tab pos="2743200" algn="ctr"/>
                          <a:tab pos="5486400" algn="r"/>
                        </a:tabLst>
                      </a:pPr>
                      <a:r>
                        <a:rPr lang="id-ID" sz="1800" dirty="0"/>
                        <a:t>Gauge Block Grade 0 atau 1</a:t>
                      </a:r>
                      <a:endParaRPr lang="id-ID" sz="1800" dirty="0">
                        <a:latin typeface="Times New Roman"/>
                        <a:ea typeface="Times New Roman"/>
                      </a:endParaRPr>
                    </a:p>
                  </a:txBody>
                  <a:tcPr marL="73025" marR="73025" marT="0" marB="0" anchor="ctr"/>
                </a:tc>
                <a:tc>
                  <a:txBody>
                    <a:bodyPr/>
                    <a:lstStyle/>
                    <a:p>
                      <a:pPr algn="l">
                        <a:spcAft>
                          <a:spcPts val="0"/>
                        </a:spcAft>
                        <a:tabLst>
                          <a:tab pos="2743200" algn="ctr"/>
                          <a:tab pos="5486400" algn="r"/>
                        </a:tabLst>
                      </a:pPr>
                      <a:r>
                        <a:rPr lang="id-ID" sz="1800" dirty="0"/>
                        <a:t>Electrical</a:t>
                      </a:r>
                      <a:r>
                        <a:rPr lang="id-ID" sz="1800" baseline="0" dirty="0"/>
                        <a:t> </a:t>
                      </a:r>
                      <a:r>
                        <a:rPr lang="id-ID" sz="1800" dirty="0"/>
                        <a:t>Comparator atau Length Measuring Machine</a:t>
                      </a:r>
                      <a:endParaRPr lang="id-ID" sz="1800" dirty="0">
                        <a:latin typeface="Times New Roman"/>
                        <a:ea typeface="Times New Roman"/>
                      </a:endParaRPr>
                    </a:p>
                  </a:txBody>
                  <a:tcPr marL="73025" marR="73025" marT="0" marB="0" anchor="ctr"/>
                </a:tc>
                <a:extLst>
                  <a:ext uri="{0D108BD9-81ED-4DB2-BD59-A6C34878D82A}">
                    <a16:rowId xmlns:a16="http://schemas.microsoft.com/office/drawing/2014/main" val="10003"/>
                  </a:ext>
                </a:extLst>
              </a:tr>
              <a:tr h="604476">
                <a:tc>
                  <a:txBody>
                    <a:bodyPr/>
                    <a:lstStyle/>
                    <a:p>
                      <a:pPr algn="ctr">
                        <a:spcAft>
                          <a:spcPts val="0"/>
                        </a:spcAft>
                        <a:tabLst>
                          <a:tab pos="2743200" algn="ctr"/>
                          <a:tab pos="5486400" algn="r"/>
                        </a:tabLst>
                      </a:pPr>
                      <a:r>
                        <a:rPr lang="id-ID" sz="1800" dirty="0"/>
                        <a:t>3</a:t>
                      </a:r>
                      <a:endParaRPr lang="id-ID" sz="1800" dirty="0">
                        <a:latin typeface="Times New Roman"/>
                        <a:ea typeface="Times New Roman"/>
                      </a:endParaRPr>
                    </a:p>
                  </a:txBody>
                  <a:tcPr marL="73025" marR="73025" marT="0" marB="0" anchor="ctr"/>
                </a:tc>
                <a:tc>
                  <a:txBody>
                    <a:bodyPr/>
                    <a:lstStyle/>
                    <a:p>
                      <a:pPr algn="l">
                        <a:spcAft>
                          <a:spcPts val="0"/>
                        </a:spcAft>
                        <a:tabLst>
                          <a:tab pos="2743200" algn="ctr"/>
                          <a:tab pos="5486400" algn="r"/>
                        </a:tabLst>
                      </a:pPr>
                      <a:r>
                        <a:rPr lang="id-ID" sz="1800"/>
                        <a:t>Tooth Thickness Micrometer</a:t>
                      </a:r>
                      <a:endParaRPr lang="id-ID" sz="1800">
                        <a:latin typeface="Times New Roman"/>
                        <a:ea typeface="Times New Roman"/>
                      </a:endParaRPr>
                    </a:p>
                  </a:txBody>
                  <a:tcPr marL="73025" marR="73025" marT="0" marB="0" anchor="ctr"/>
                </a:tc>
                <a:tc>
                  <a:txBody>
                    <a:bodyPr/>
                    <a:lstStyle/>
                    <a:p>
                      <a:pPr algn="l">
                        <a:spcAft>
                          <a:spcPts val="0"/>
                        </a:spcAft>
                        <a:tabLst>
                          <a:tab pos="2743200" algn="ctr"/>
                          <a:tab pos="5486400" algn="r"/>
                        </a:tabLst>
                      </a:pPr>
                      <a:r>
                        <a:rPr lang="id-ID" sz="1800" dirty="0"/>
                        <a:t>Gauge Block Grade 0 atau 1</a:t>
                      </a:r>
                      <a:endParaRPr lang="id-ID" sz="1800" dirty="0">
                        <a:latin typeface="Times New Roman"/>
                        <a:ea typeface="Times New Roman"/>
                      </a:endParaRPr>
                    </a:p>
                  </a:txBody>
                  <a:tcPr marL="73025" marR="73025" marT="0" marB="0" anchor="ctr"/>
                </a:tc>
                <a:tc>
                  <a:txBody>
                    <a:bodyPr/>
                    <a:lstStyle/>
                    <a:p>
                      <a:pPr algn="l">
                        <a:spcAft>
                          <a:spcPts val="0"/>
                        </a:spcAft>
                        <a:tabLst>
                          <a:tab pos="2743200" algn="ctr"/>
                          <a:tab pos="5486400" algn="r"/>
                        </a:tabLst>
                      </a:pPr>
                      <a:r>
                        <a:rPr lang="id-ID" sz="1800" dirty="0"/>
                        <a:t>Peralatan lain yang setara </a:t>
                      </a:r>
                      <a:endParaRPr lang="id-ID" sz="1800" dirty="0">
                        <a:latin typeface="Times New Roman"/>
                        <a:ea typeface="Times New Roman"/>
                      </a:endParaRPr>
                    </a:p>
                  </a:txBody>
                  <a:tcPr marL="73025" marR="73025" marT="0" marB="0" anchor="ctr"/>
                </a:tc>
                <a:extLst>
                  <a:ext uri="{0D108BD9-81ED-4DB2-BD59-A6C34878D82A}">
                    <a16:rowId xmlns:a16="http://schemas.microsoft.com/office/drawing/2014/main" val="10004"/>
                  </a:ext>
                </a:extLst>
              </a:tr>
              <a:tr h="906714">
                <a:tc>
                  <a:txBody>
                    <a:bodyPr/>
                    <a:lstStyle/>
                    <a:p>
                      <a:pPr algn="ctr">
                        <a:spcAft>
                          <a:spcPts val="0"/>
                        </a:spcAft>
                        <a:tabLst>
                          <a:tab pos="2743200" algn="ctr"/>
                          <a:tab pos="5486400" algn="r"/>
                        </a:tabLst>
                      </a:pPr>
                      <a:r>
                        <a:rPr lang="id-ID" sz="1800" dirty="0"/>
                        <a:t>4</a:t>
                      </a:r>
                      <a:endParaRPr lang="id-ID" sz="1800" dirty="0">
                        <a:latin typeface="Times New Roman"/>
                        <a:ea typeface="Times New Roman"/>
                      </a:endParaRPr>
                    </a:p>
                  </a:txBody>
                  <a:tcPr marL="73025" marR="73025" marT="0" marB="0" anchor="ctr"/>
                </a:tc>
                <a:tc>
                  <a:txBody>
                    <a:bodyPr/>
                    <a:lstStyle/>
                    <a:p>
                      <a:pPr algn="l">
                        <a:spcAft>
                          <a:spcPts val="0"/>
                        </a:spcAft>
                        <a:tabLst>
                          <a:tab pos="2743200" algn="ctr"/>
                          <a:tab pos="5486400" algn="r"/>
                        </a:tabLst>
                      </a:pPr>
                      <a:r>
                        <a:rPr lang="id-ID" sz="1800"/>
                        <a:t>Micrometer Head</a:t>
                      </a:r>
                      <a:endParaRPr lang="id-ID" sz="1800">
                        <a:latin typeface="Times New Roman"/>
                        <a:ea typeface="Times New Roman"/>
                      </a:endParaRPr>
                    </a:p>
                  </a:txBody>
                  <a:tcPr marL="73025" marR="73025" marT="0" marB="0" anchor="ctr"/>
                </a:tc>
                <a:tc>
                  <a:txBody>
                    <a:bodyPr/>
                    <a:lstStyle/>
                    <a:p>
                      <a:pPr algn="l">
                        <a:spcAft>
                          <a:spcPts val="0"/>
                        </a:spcAft>
                        <a:tabLst>
                          <a:tab pos="2743200" algn="ctr"/>
                          <a:tab pos="5486400" algn="r"/>
                        </a:tabLst>
                      </a:pPr>
                      <a:r>
                        <a:rPr lang="id-ID" sz="1800"/>
                        <a:t>Gauge Block Grade 0 atau 1</a:t>
                      </a:r>
                      <a:endParaRPr lang="id-ID" sz="1800">
                        <a:latin typeface="Times New Roman"/>
                        <a:ea typeface="Times New Roman"/>
                      </a:endParaRPr>
                    </a:p>
                  </a:txBody>
                  <a:tcPr marL="73025" marR="73025" marT="0" marB="0" anchor="ctr"/>
                </a:tc>
                <a:tc>
                  <a:txBody>
                    <a:bodyPr/>
                    <a:lstStyle/>
                    <a:p>
                      <a:pPr algn="l">
                        <a:spcAft>
                          <a:spcPts val="0"/>
                        </a:spcAft>
                        <a:tabLst>
                          <a:tab pos="2743200" algn="ctr"/>
                          <a:tab pos="5486400" algn="r"/>
                        </a:tabLst>
                      </a:pPr>
                      <a:r>
                        <a:rPr lang="id-ID" sz="1800" dirty="0"/>
                        <a:t>Electrical Comparator atau Length Measuring Machine</a:t>
                      </a:r>
                      <a:endParaRPr lang="id-ID" sz="1800" dirty="0">
                        <a:latin typeface="Times New Roman"/>
                        <a:ea typeface="Times New Roman"/>
                      </a:endParaRPr>
                    </a:p>
                  </a:txBody>
                  <a:tcPr marL="73025" marR="73025" marT="0" marB="0" anchor="ctr"/>
                </a:tc>
                <a:extLst>
                  <a:ext uri="{0D108BD9-81ED-4DB2-BD59-A6C34878D82A}">
                    <a16:rowId xmlns:a16="http://schemas.microsoft.com/office/drawing/2014/main" val="10005"/>
                  </a:ext>
                </a:extLst>
              </a:tr>
            </a:tbl>
          </a:graphicData>
        </a:graphic>
      </p:graphicFrame>
      <p:sp>
        <p:nvSpPr>
          <p:cNvPr id="3" name="Footer Placeholder 2">
            <a:extLst>
              <a:ext uri="{FF2B5EF4-FFF2-40B4-BE49-F238E27FC236}">
                <a16:creationId xmlns:a16="http://schemas.microsoft.com/office/drawing/2014/main" id="{AAE9D3AB-43A4-4306-8A7B-E579A6E18D13}"/>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2293813225"/>
      </p:ext>
    </p:extLst>
  </p:cSld>
  <p:clrMapOvr>
    <a:masterClrMapping/>
  </p:clrMapOvr>
  <p:transition spd="slow">
    <p:pull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8BA6A5E-A873-488C-BDEE-267C3F20A659}" type="slidenum">
              <a:rPr lang="en-US" altLang="en-US" smtClean="0">
                <a:solidFill>
                  <a:srgbClr val="FFFFFF"/>
                </a:solidFill>
                <a:latin typeface="Franklin Gothic Book" panose="020B0503020102020204" pitchFamily="34" charset="0"/>
              </a:rPr>
              <a:pPr/>
              <a:t>24</a:t>
            </a:fld>
            <a:endParaRPr lang="en-US" altLang="en-US">
              <a:solidFill>
                <a:srgbClr val="FFFFFF"/>
              </a:solidFill>
              <a:latin typeface="Franklin Gothic Book" panose="020B0503020102020204" pitchFamily="34" charset="0"/>
            </a:endParaRPr>
          </a:p>
        </p:txBody>
      </p:sp>
      <p:sp>
        <p:nvSpPr>
          <p:cNvPr id="47107" name="Rectangle 2"/>
          <p:cNvSpPr>
            <a:spLocks noGrp="1"/>
          </p:cNvSpPr>
          <p:nvPr>
            <p:ph sz="quarter" idx="1"/>
          </p:nvPr>
        </p:nvSpPr>
        <p:spPr>
          <a:xfrm>
            <a:off x="304800" y="228600"/>
            <a:ext cx="8229600" cy="4149725"/>
          </a:xfrm>
        </p:spPr>
        <p:txBody>
          <a:bodyPr/>
          <a:lstStyle/>
          <a:p>
            <a:pPr eaLnBrk="1" hangingPunct="1">
              <a:buFont typeface="Wingdings" panose="05000000000000000000" pitchFamily="2" charset="2"/>
              <a:buNone/>
            </a:pPr>
            <a:r>
              <a:rPr lang="en-US" altLang="en-US" sz="2000" b="1" i="1" dirty="0" err="1">
                <a:latin typeface="Trebuchet MS" panose="020B0603020202020204" pitchFamily="34" charset="0"/>
              </a:rPr>
              <a:t>Standar</a:t>
            </a:r>
            <a:r>
              <a:rPr lang="en-US" altLang="en-US" sz="2000" b="1" i="1" dirty="0">
                <a:latin typeface="Trebuchet MS" panose="020B0603020202020204" pitchFamily="34" charset="0"/>
              </a:rPr>
              <a:t> Gauge Block </a:t>
            </a:r>
          </a:p>
          <a:p>
            <a:pPr eaLnBrk="1" hangingPunct="1">
              <a:buFont typeface="Wingdings" panose="05000000000000000000" pitchFamily="2" charset="2"/>
              <a:buNone/>
            </a:pPr>
            <a:r>
              <a:rPr lang="en-US" altLang="en-US" sz="2000" i="1" dirty="0">
                <a:latin typeface="Trebuchet MS" panose="020B0603020202020204" pitchFamily="34" charset="0"/>
              </a:rPr>
              <a:t>	</a:t>
            </a:r>
          </a:p>
          <a:p>
            <a:pPr eaLnBrk="1" hangingPunct="1">
              <a:buFont typeface="Wingdings" panose="05000000000000000000" pitchFamily="2" charset="2"/>
              <a:buNone/>
            </a:pPr>
            <a:endParaRPr lang="en-US" altLang="en-US" sz="2000" i="1" dirty="0">
              <a:latin typeface="Trebuchet MS" panose="020B0603020202020204" pitchFamily="34" charset="0"/>
            </a:endParaRPr>
          </a:p>
          <a:p>
            <a:pPr eaLnBrk="1" hangingPunct="1">
              <a:buFont typeface="Wingdings" panose="05000000000000000000" pitchFamily="2" charset="2"/>
              <a:buNone/>
            </a:pPr>
            <a:endParaRPr lang="en-US" altLang="en-US" sz="2000" i="1" dirty="0">
              <a:latin typeface="Trebuchet MS" panose="020B0603020202020204" pitchFamily="34" charset="0"/>
            </a:endParaRPr>
          </a:p>
        </p:txBody>
      </p:sp>
      <p:sp>
        <p:nvSpPr>
          <p:cNvPr id="47108"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7109"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711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711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pic>
        <p:nvPicPr>
          <p:cNvPr id="47112" name="Picture 2" descr="http://www.mitutoyo.com/Images/003/312/516-321-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990600"/>
            <a:ext cx="42862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4" descr="http://www.mitutoyo.com/Images/002/269/Micro-Check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600" y="531813"/>
            <a:ext cx="27051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100388"/>
            <a:ext cx="4248150" cy="357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5DD27E44-2F5C-476F-9A7F-08F635726092}"/>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1806173102"/>
      </p:ext>
    </p:extLst>
  </p:cSld>
  <p:clrMapOvr>
    <a:masterClrMapping/>
  </p:clrMapOvr>
  <p:transition spd="slow">
    <p:pull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idx="1"/>
          </p:nvPr>
        </p:nvSpPr>
        <p:spPr>
          <a:xfrm>
            <a:off x="228600" y="193675"/>
            <a:ext cx="8229600" cy="4149725"/>
          </a:xfrm>
        </p:spPr>
        <p:txBody>
          <a:bodyPr/>
          <a:lstStyle/>
          <a:p>
            <a:pPr marL="0" indent="0" eaLnBrk="1" hangingPunct="1">
              <a:buFont typeface="Wingdings" panose="05000000000000000000" pitchFamily="2" charset="2"/>
              <a:buNone/>
            </a:pPr>
            <a:r>
              <a:rPr lang="id-ID" altLang="en-US" sz="2000" b="1" i="1" dirty="0">
                <a:latin typeface="Trebuchet MS" panose="020B0603020202020204" pitchFamily="34" charset="0"/>
              </a:rPr>
              <a:t>Gauge Block </a:t>
            </a:r>
            <a:r>
              <a:rPr lang="en-US" altLang="en-US" sz="2000" b="1" i="1" dirty="0" err="1">
                <a:latin typeface="Trebuchet MS" panose="020B0603020202020204" pitchFamily="34" charset="0"/>
              </a:rPr>
              <a:t>mem</a:t>
            </a:r>
            <a:r>
              <a:rPr lang="id-ID" altLang="en-US" sz="2000" b="1" i="1" dirty="0">
                <a:latin typeface="Trebuchet MS" panose="020B0603020202020204" pitchFamily="34" charset="0"/>
              </a:rPr>
              <a:t>i</a:t>
            </a:r>
            <a:r>
              <a:rPr lang="en-US" altLang="en-US" sz="2000" b="1" i="1" dirty="0" err="1">
                <a:latin typeface="Trebuchet MS" panose="020B0603020202020204" pitchFamily="34" charset="0"/>
              </a:rPr>
              <a:t>liki</a:t>
            </a:r>
            <a:r>
              <a:rPr lang="en-US" altLang="en-US" sz="2000" b="1" i="1" dirty="0">
                <a:latin typeface="Trebuchet MS" panose="020B0603020202020204" pitchFamily="34" charset="0"/>
              </a:rPr>
              <a:t> </a:t>
            </a:r>
            <a:r>
              <a:rPr lang="en-US" altLang="en-US" sz="2000" b="1" i="1" dirty="0" err="1">
                <a:latin typeface="Trebuchet MS" panose="020B0603020202020204" pitchFamily="34" charset="0"/>
              </a:rPr>
              <a:t>kelas</a:t>
            </a:r>
            <a:r>
              <a:rPr lang="id-ID" altLang="en-US" sz="2000" b="1" i="1" dirty="0">
                <a:latin typeface="Trebuchet MS" panose="020B0603020202020204" pitchFamily="34" charset="0"/>
              </a:rPr>
              <a:t> atau grade</a:t>
            </a:r>
            <a:r>
              <a:rPr lang="en-US" altLang="en-US" sz="2000" b="1" i="1" dirty="0">
                <a:latin typeface="Trebuchet MS" panose="020B0603020202020204" pitchFamily="34" charset="0"/>
              </a:rPr>
              <a:t> </a:t>
            </a:r>
            <a:r>
              <a:rPr lang="en-US" altLang="en-US" sz="2000" b="1" i="1" dirty="0" err="1">
                <a:latin typeface="Trebuchet MS" panose="020B0603020202020204" pitchFamily="34" charset="0"/>
              </a:rPr>
              <a:t>sesuai</a:t>
            </a:r>
            <a:r>
              <a:rPr lang="en-US" altLang="en-US" sz="2000" b="1" i="1" dirty="0">
                <a:latin typeface="Trebuchet MS" panose="020B0603020202020204" pitchFamily="34" charset="0"/>
              </a:rPr>
              <a:t> </a:t>
            </a:r>
            <a:r>
              <a:rPr lang="en-US" altLang="en-US" sz="2000" b="1" i="1" dirty="0" err="1">
                <a:latin typeface="Trebuchet MS" panose="020B0603020202020204" pitchFamily="34" charset="0"/>
              </a:rPr>
              <a:t>persyaratan</a:t>
            </a:r>
            <a:r>
              <a:rPr lang="en-US" altLang="en-US" sz="2000" b="1" i="1" dirty="0">
                <a:latin typeface="Trebuchet MS" panose="020B0603020202020204" pitchFamily="34" charset="0"/>
              </a:rPr>
              <a:t> ISO 3650  (1998) </a:t>
            </a:r>
            <a:r>
              <a:rPr lang="en-US" altLang="en-US" sz="2000" b="1" i="1" dirty="0" err="1">
                <a:latin typeface="Trebuchet MS" panose="020B0603020202020204" pitchFamily="34" charset="0"/>
              </a:rPr>
              <a:t>atau</a:t>
            </a:r>
            <a:r>
              <a:rPr lang="en-US" altLang="en-US" sz="2000" b="1" i="1" dirty="0">
                <a:latin typeface="Trebuchet MS" panose="020B0603020202020204" pitchFamily="34" charset="0"/>
              </a:rPr>
              <a:t> </a:t>
            </a:r>
            <a:r>
              <a:rPr lang="id-ID" altLang="en-US" sz="2000" b="1" i="1" dirty="0">
                <a:latin typeface="Trebuchet MS" panose="020B0603020202020204" pitchFamily="34" charset="0"/>
              </a:rPr>
              <a:t>JIS</a:t>
            </a:r>
            <a:r>
              <a:rPr lang="en-US" altLang="en-US" sz="2000" b="1" i="1" dirty="0">
                <a:latin typeface="Trebuchet MS" panose="020B0603020202020204" pitchFamily="34" charset="0"/>
              </a:rPr>
              <a:t> </a:t>
            </a:r>
            <a:r>
              <a:rPr lang="id-ID" altLang="en-US" sz="2000" b="1" i="1" dirty="0">
                <a:latin typeface="Trebuchet MS" panose="020B0603020202020204" pitchFamily="34" charset="0"/>
              </a:rPr>
              <a:t>B 7506 </a:t>
            </a:r>
            <a:r>
              <a:rPr lang="en-US" altLang="en-US" sz="2000" b="1" i="1" dirty="0">
                <a:latin typeface="Trebuchet MS" panose="020B0603020202020204" pitchFamily="34" charset="0"/>
              </a:rPr>
              <a:t>(</a:t>
            </a:r>
            <a:r>
              <a:rPr lang="id-ID" altLang="en-US" sz="2000" b="1" i="1" dirty="0">
                <a:latin typeface="Trebuchet MS" panose="020B0603020202020204" pitchFamily="34" charset="0"/>
              </a:rPr>
              <a:t>2004</a:t>
            </a:r>
            <a:r>
              <a:rPr lang="en-US" altLang="en-US" sz="2000" b="1" i="1" dirty="0">
                <a:latin typeface="Trebuchet MS" panose="020B0603020202020204" pitchFamily="34" charset="0"/>
              </a:rPr>
              <a:t>)</a:t>
            </a:r>
            <a:r>
              <a:rPr lang="id-ID" altLang="en-US" sz="2000" b="1" i="1" dirty="0">
                <a:latin typeface="Trebuchet MS" panose="020B0603020202020204" pitchFamily="34" charset="0"/>
              </a:rPr>
              <a:t> </a:t>
            </a:r>
            <a:r>
              <a:rPr lang="en-US" altLang="en-US" sz="2000" b="1" i="1" dirty="0" err="1">
                <a:latin typeface="Trebuchet MS" panose="020B0603020202020204" pitchFamily="34" charset="0"/>
              </a:rPr>
              <a:t>sbb</a:t>
            </a:r>
            <a:r>
              <a:rPr lang="en-US" altLang="en-US" sz="2000" b="1" i="1" dirty="0">
                <a:latin typeface="Trebuchet MS" panose="020B0603020202020204" pitchFamily="34" charset="0"/>
              </a:rPr>
              <a:t>:</a:t>
            </a:r>
          </a:p>
          <a:p>
            <a:pPr eaLnBrk="1" hangingPunct="1">
              <a:buFont typeface="Wingdings" panose="05000000000000000000" pitchFamily="2" charset="2"/>
              <a:buNone/>
            </a:pPr>
            <a:r>
              <a:rPr lang="en-US" altLang="en-US" sz="2000" b="1" i="1" dirty="0">
                <a:latin typeface="Trebuchet MS" panose="020B0603020202020204" pitchFamily="34" charset="0"/>
              </a:rPr>
              <a:t>	</a:t>
            </a:r>
          </a:p>
          <a:p>
            <a:pPr eaLnBrk="1" hangingPunct="1">
              <a:buFont typeface="Wingdings" panose="05000000000000000000" pitchFamily="2" charset="2"/>
              <a:buNone/>
            </a:pPr>
            <a:endParaRPr lang="en-US" altLang="en-US" sz="2000" b="1" i="1" dirty="0">
              <a:latin typeface="Trebuchet MS" panose="020B0603020202020204" pitchFamily="34" charset="0"/>
            </a:endParaRPr>
          </a:p>
          <a:p>
            <a:pPr eaLnBrk="1" hangingPunct="1">
              <a:buFont typeface="Wingdings" panose="05000000000000000000" pitchFamily="2" charset="2"/>
              <a:buNone/>
            </a:pPr>
            <a:endParaRPr lang="en-US" altLang="en-US" sz="2000" b="1" i="1" dirty="0">
              <a:latin typeface="Trebuchet MS" panose="020B0603020202020204" pitchFamily="34" charset="0"/>
            </a:endParaRPr>
          </a:p>
        </p:txBody>
      </p:sp>
      <p:sp>
        <p:nvSpPr>
          <p:cNvPr id="4813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8132"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813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sp>
        <p:nvSpPr>
          <p:cNvPr id="4813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id-ID" altLang="en-US" sz="1800">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2394908" y="982776"/>
            <a:ext cx="6624559" cy="5875224"/>
          </a:xfrm>
          <a:prstGeom prst="rect">
            <a:avLst/>
          </a:prstGeom>
        </p:spPr>
      </p:pic>
      <p:pic>
        <p:nvPicPr>
          <p:cNvPr id="80898" name="Picture 2" descr="BS EN ISO 3650:1999 - Geometrical product specifications (GPS). Length  standards. Gauge blocks (British Stand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0" y="3352800"/>
            <a:ext cx="2369470" cy="3352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FC12834A-A13B-4D08-8917-FA560F946687}"/>
              </a:ext>
            </a:extLst>
          </p:cNvPr>
          <p:cNvSpPr>
            <a:spLocks noGrp="1"/>
          </p:cNvSpPr>
          <p:nvPr>
            <p:ph type="ftr" sz="quarter" idx="11"/>
          </p:nvPr>
        </p:nvSpPr>
        <p:spPr/>
        <p:txBody>
          <a:bodyPr/>
          <a:lstStyle/>
          <a:p>
            <a:pPr>
              <a:defRPr/>
            </a:pPr>
            <a:r>
              <a:rPr lang="en-US"/>
              <a:t>Mikrometer 01/Rev 01. (c)Copyright, sentral sistem, Juli 2020</a:t>
            </a:r>
          </a:p>
        </p:txBody>
      </p:sp>
      <p:sp>
        <p:nvSpPr>
          <p:cNvPr id="4" name="Slide Number Placeholder 3">
            <a:extLst>
              <a:ext uri="{FF2B5EF4-FFF2-40B4-BE49-F238E27FC236}">
                <a16:creationId xmlns:a16="http://schemas.microsoft.com/office/drawing/2014/main" id="{C6C667E5-3DF7-43F2-AFDC-841FA89D0F14}"/>
              </a:ext>
            </a:extLst>
          </p:cNvPr>
          <p:cNvSpPr>
            <a:spLocks noGrp="1"/>
          </p:cNvSpPr>
          <p:nvPr>
            <p:ph type="sldNum" sz="quarter" idx="12"/>
          </p:nvPr>
        </p:nvSpPr>
        <p:spPr/>
        <p:txBody>
          <a:bodyPr/>
          <a:lstStyle/>
          <a:p>
            <a:pPr>
              <a:defRPr/>
            </a:pPr>
            <a:fld id="{3D68A16A-9F17-4C2A-8D50-A3C76B603F8A}" type="slidenum">
              <a:rPr lang="en-US" altLang="en-US" smtClean="0"/>
              <a:pPr>
                <a:defRPr/>
              </a:pPr>
              <a:t>25</a:t>
            </a:fld>
            <a:endParaRPr lang="en-US" altLang="en-US"/>
          </a:p>
        </p:txBody>
      </p:sp>
    </p:spTree>
    <p:extLst>
      <p:ext uri="{BB962C8B-B14F-4D97-AF65-F5344CB8AC3E}">
        <p14:creationId xmlns:p14="http://schemas.microsoft.com/office/powerpoint/2010/main" val="3035081355"/>
      </p:ext>
    </p:extLst>
  </p:cSld>
  <p:clrMapOvr>
    <a:masterClrMapping/>
  </p:clrMapOvr>
  <p:transition spd="slow">
    <p:pull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asil gambar untuk master ring gauge"/>
          <p:cNvPicPr>
            <a:picLocks noChangeAspect="1" noChangeArrowheads="1"/>
          </p:cNvPicPr>
          <p:nvPr/>
        </p:nvPicPr>
        <p:blipFill>
          <a:blip r:embed="rId2">
            <a:extLst>
              <a:ext uri="{28A0092B-C50C-407E-A947-70E740481C1C}">
                <a14:useLocalDpi xmlns:a14="http://schemas.microsoft.com/office/drawing/2010/main" val="0"/>
              </a:ext>
            </a:extLst>
          </a:blip>
          <a:srcRect l="4167"/>
          <a:stretch>
            <a:fillRect/>
          </a:stretch>
        </p:blipFill>
        <p:spPr bwMode="auto">
          <a:xfrm>
            <a:off x="158750" y="3276600"/>
            <a:ext cx="426720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Slide Number Placeholder 5"/>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DFEB0D3-30AD-4AC4-B4CB-C07FCB46D732}" type="slidenum">
              <a:rPr lang="en-US" altLang="en-US" smtClean="0">
                <a:solidFill>
                  <a:srgbClr val="FFFFFF"/>
                </a:solidFill>
                <a:latin typeface="Franklin Gothic Book" panose="020B0503020102020204" pitchFamily="34" charset="0"/>
              </a:rPr>
              <a:pPr/>
              <a:t>26</a:t>
            </a:fld>
            <a:endParaRPr lang="en-US" altLang="en-US">
              <a:solidFill>
                <a:srgbClr val="FFFFFF"/>
              </a:solidFill>
              <a:latin typeface="Franklin Gothic Book" panose="020B0503020102020204" pitchFamily="34" charset="0"/>
            </a:endParaRPr>
          </a:p>
        </p:txBody>
      </p:sp>
      <p:sp>
        <p:nvSpPr>
          <p:cNvPr id="48132" name="Rectangle 2"/>
          <p:cNvSpPr>
            <a:spLocks noGrp="1"/>
          </p:cNvSpPr>
          <p:nvPr>
            <p:ph sz="quarter" idx="1"/>
          </p:nvPr>
        </p:nvSpPr>
        <p:spPr>
          <a:xfrm>
            <a:off x="304800" y="228600"/>
            <a:ext cx="8229600" cy="1828800"/>
          </a:xfrm>
        </p:spPr>
        <p:txBody>
          <a:bodyPr/>
          <a:lstStyle/>
          <a:p>
            <a:pPr eaLnBrk="1" hangingPunct="1">
              <a:buFont typeface="Wingdings" panose="05000000000000000000" pitchFamily="2" charset="2"/>
              <a:buNone/>
            </a:pPr>
            <a:r>
              <a:rPr lang="id-ID" altLang="en-US" sz="2000" i="1">
                <a:latin typeface="Trebuchet MS" panose="020B0603020202020204" pitchFamily="34" charset="0"/>
              </a:rPr>
              <a:t>    </a:t>
            </a:r>
            <a:r>
              <a:rPr lang="en-US" altLang="en-US" sz="2000" b="1" i="1">
                <a:latin typeface="Trebuchet MS" panose="020B0603020202020204" pitchFamily="34" charset="0"/>
              </a:rPr>
              <a:t>Standar Acua</a:t>
            </a:r>
            <a:r>
              <a:rPr lang="id-ID" altLang="en-US" sz="2000" b="1" i="1">
                <a:latin typeface="Trebuchet MS" panose="020B0603020202020204" pitchFamily="34" charset="0"/>
              </a:rPr>
              <a:t>n kalibrasi</a:t>
            </a:r>
          </a:p>
          <a:p>
            <a:pPr eaLnBrk="1" hangingPunct="1">
              <a:buFont typeface="Wingdings" panose="05000000000000000000" pitchFamily="2" charset="2"/>
              <a:buNone/>
            </a:pPr>
            <a:r>
              <a:rPr lang="id-ID" altLang="en-US" sz="2000" b="1" i="1">
                <a:latin typeface="Trebuchet MS" panose="020B0603020202020204" pitchFamily="34" charset="0"/>
              </a:rPr>
              <a:t>	Holtest Micrometer </a:t>
            </a:r>
          </a:p>
          <a:p>
            <a:pPr eaLnBrk="1" hangingPunct="1">
              <a:buFont typeface="Wingdings" panose="05000000000000000000" pitchFamily="2" charset="2"/>
              <a:buNone/>
            </a:pPr>
            <a:r>
              <a:rPr lang="id-ID" altLang="en-US" sz="2000" b="1" i="1">
                <a:latin typeface="Trebuchet MS" panose="020B0603020202020204" pitchFamily="34" charset="0"/>
              </a:rPr>
              <a:t>	menggunakan </a:t>
            </a:r>
          </a:p>
          <a:p>
            <a:pPr eaLnBrk="1" hangingPunct="1">
              <a:buFont typeface="Wingdings" panose="05000000000000000000" pitchFamily="2" charset="2"/>
              <a:buNone/>
            </a:pPr>
            <a:r>
              <a:rPr lang="id-ID" altLang="en-US" sz="2000" b="1" i="1">
                <a:latin typeface="Trebuchet MS" panose="020B0603020202020204" pitchFamily="34" charset="0"/>
              </a:rPr>
              <a:t>	ring gauge / </a:t>
            </a:r>
          </a:p>
          <a:p>
            <a:pPr eaLnBrk="1" hangingPunct="1">
              <a:buFont typeface="Wingdings" panose="05000000000000000000" pitchFamily="2" charset="2"/>
              <a:buNone/>
            </a:pPr>
            <a:r>
              <a:rPr lang="id-ID" altLang="en-US" sz="2000" b="1" i="1">
                <a:latin typeface="Trebuchet MS" panose="020B0603020202020204" pitchFamily="34" charset="0"/>
              </a:rPr>
              <a:t>	standard ring / </a:t>
            </a:r>
          </a:p>
          <a:p>
            <a:pPr eaLnBrk="1" hangingPunct="1">
              <a:buFont typeface="Wingdings" panose="05000000000000000000" pitchFamily="2" charset="2"/>
              <a:buNone/>
            </a:pPr>
            <a:r>
              <a:rPr lang="id-ID" altLang="en-US" sz="2000" b="1" i="1">
                <a:latin typeface="Trebuchet MS" panose="020B0603020202020204" pitchFamily="34" charset="0"/>
              </a:rPr>
              <a:t>	master ring.</a:t>
            </a:r>
          </a:p>
          <a:p>
            <a:pPr eaLnBrk="1" hangingPunct="1">
              <a:buFont typeface="Wingdings" panose="05000000000000000000" pitchFamily="2" charset="2"/>
              <a:buNone/>
            </a:pPr>
            <a:r>
              <a:rPr lang="en-US" altLang="en-US" sz="2000" b="1" i="1">
                <a:latin typeface="Trebuchet MS" panose="020B0603020202020204" pitchFamily="34" charset="0"/>
              </a:rPr>
              <a:t> </a:t>
            </a:r>
          </a:p>
          <a:p>
            <a:pPr eaLnBrk="1" hangingPunct="1">
              <a:buFont typeface="Wingdings" panose="05000000000000000000" pitchFamily="2" charset="2"/>
              <a:buNone/>
            </a:pPr>
            <a:r>
              <a:rPr lang="en-US" altLang="en-US" sz="2000" i="1">
                <a:latin typeface="Trebuchet MS" panose="020B0603020202020204" pitchFamily="34" charset="0"/>
              </a:rPr>
              <a:t>	</a:t>
            </a:r>
          </a:p>
          <a:p>
            <a:pPr eaLnBrk="1" hangingPunct="1">
              <a:buFont typeface="Wingdings" panose="05000000000000000000" pitchFamily="2" charset="2"/>
              <a:buNone/>
            </a:pPr>
            <a:endParaRPr lang="en-US" altLang="en-US" sz="2000" i="1">
              <a:latin typeface="Trebuchet MS" panose="020B0603020202020204" pitchFamily="34" charset="0"/>
            </a:endParaRPr>
          </a:p>
          <a:p>
            <a:pPr eaLnBrk="1" hangingPunct="1">
              <a:buFont typeface="Wingdings" panose="05000000000000000000" pitchFamily="2" charset="2"/>
              <a:buNone/>
            </a:pPr>
            <a:endParaRPr lang="en-US" altLang="en-US" sz="2000" i="1">
              <a:latin typeface="Trebuchet MS" panose="020B0603020202020204" pitchFamily="34" charset="0"/>
            </a:endParaRPr>
          </a:p>
        </p:txBody>
      </p:sp>
      <p:sp>
        <p:nvSpPr>
          <p:cNvPr id="4813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813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813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813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pic>
        <p:nvPicPr>
          <p:cNvPr id="4813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1219200"/>
            <a:ext cx="4740275" cy="48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16651BC-BBE4-4BA9-AA81-10692148B15A}"/>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1683348539"/>
      </p:ext>
    </p:extLst>
  </p:cSld>
  <p:clrMapOvr>
    <a:masterClrMapping/>
  </p:clrMapOvr>
  <p:transition spd="slow">
    <p:pull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DFEB0D3-30AD-4AC4-B4CB-C07FCB46D732}" type="slidenum">
              <a:rPr lang="en-US" altLang="en-US" smtClean="0">
                <a:solidFill>
                  <a:srgbClr val="FFFFFF"/>
                </a:solidFill>
                <a:latin typeface="Franklin Gothic Book" panose="020B0503020102020204" pitchFamily="34" charset="0"/>
              </a:rPr>
              <a:pPr/>
              <a:t>27</a:t>
            </a:fld>
            <a:endParaRPr lang="en-US" altLang="en-US">
              <a:solidFill>
                <a:srgbClr val="FFFFFF"/>
              </a:solidFill>
              <a:latin typeface="Franklin Gothic Book" panose="020B0503020102020204" pitchFamily="34" charset="0"/>
            </a:endParaRPr>
          </a:p>
        </p:txBody>
      </p:sp>
      <p:sp>
        <p:nvSpPr>
          <p:cNvPr id="48132" name="Rectangle 2"/>
          <p:cNvSpPr>
            <a:spLocks noGrp="1"/>
          </p:cNvSpPr>
          <p:nvPr>
            <p:ph sz="quarter" idx="1"/>
          </p:nvPr>
        </p:nvSpPr>
        <p:spPr>
          <a:xfrm>
            <a:off x="304800" y="228600"/>
            <a:ext cx="8229600" cy="1828800"/>
          </a:xfrm>
        </p:spPr>
        <p:txBody>
          <a:bodyPr/>
          <a:lstStyle/>
          <a:p>
            <a:pPr eaLnBrk="1" hangingPunct="1">
              <a:buFont typeface="Wingdings" panose="05000000000000000000" pitchFamily="2" charset="2"/>
              <a:buNone/>
            </a:pPr>
            <a:r>
              <a:rPr lang="en-US" altLang="en-US" sz="2000" b="1" i="1" dirty="0" err="1">
                <a:latin typeface="Trebuchet MS" panose="020B0603020202020204" pitchFamily="34" charset="0"/>
              </a:rPr>
              <a:t>Peralatan</a:t>
            </a:r>
            <a:r>
              <a:rPr lang="en-US" altLang="en-US" sz="2000" b="1" i="1" dirty="0">
                <a:latin typeface="Trebuchet MS" panose="020B0603020202020204" pitchFamily="34" charset="0"/>
              </a:rPr>
              <a:t> Bantu </a:t>
            </a:r>
            <a:r>
              <a:rPr lang="en-US" altLang="en-US" sz="2000" b="1" i="1" dirty="0" err="1">
                <a:latin typeface="Trebuchet MS" panose="020B0603020202020204" pitchFamily="34" charset="0"/>
              </a:rPr>
              <a:t>Kalibrasi</a:t>
            </a:r>
            <a:r>
              <a:rPr lang="en-US" altLang="en-US" sz="2000" b="1" i="1" dirty="0">
                <a:latin typeface="Trebuchet MS" panose="020B0603020202020204" pitchFamily="34" charset="0"/>
              </a:rPr>
              <a:t> :</a:t>
            </a:r>
          </a:p>
          <a:p>
            <a:pPr eaLnBrk="1" hangingPunct="1">
              <a:buFont typeface="Wingdings" panose="05000000000000000000" pitchFamily="2" charset="2"/>
              <a:buNone/>
            </a:pPr>
            <a:r>
              <a:rPr lang="en-US" altLang="en-US" sz="2000" b="1" i="1" dirty="0">
                <a:latin typeface="Trebuchet MS" panose="020B0603020202020204" pitchFamily="34" charset="0"/>
              </a:rPr>
              <a:t>Gauge block stand</a:t>
            </a:r>
          </a:p>
          <a:p>
            <a:pPr eaLnBrk="1" hangingPunct="1">
              <a:buFont typeface="Wingdings" panose="05000000000000000000" pitchFamily="2" charset="2"/>
              <a:buNone/>
            </a:pPr>
            <a:r>
              <a:rPr lang="en-US" altLang="en-US" sz="2000" b="1" i="1" dirty="0">
                <a:latin typeface="Trebuchet MS" panose="020B0603020202020204" pitchFamily="34" charset="0"/>
              </a:rPr>
              <a:t>Micrometer stand </a:t>
            </a:r>
          </a:p>
          <a:p>
            <a:pPr eaLnBrk="1" hangingPunct="1">
              <a:buFont typeface="Wingdings" panose="05000000000000000000" pitchFamily="2" charset="2"/>
              <a:buNone/>
            </a:pPr>
            <a:r>
              <a:rPr lang="en-US" altLang="en-US" sz="2000" i="1" dirty="0">
                <a:latin typeface="Trebuchet MS" panose="020B0603020202020204" pitchFamily="34" charset="0"/>
              </a:rPr>
              <a:t>	</a:t>
            </a:r>
          </a:p>
          <a:p>
            <a:pPr eaLnBrk="1" hangingPunct="1">
              <a:buFont typeface="Wingdings" panose="05000000000000000000" pitchFamily="2" charset="2"/>
              <a:buNone/>
            </a:pPr>
            <a:endParaRPr lang="en-US" altLang="en-US" sz="2000" i="1" dirty="0">
              <a:latin typeface="Trebuchet MS" panose="020B0603020202020204" pitchFamily="34" charset="0"/>
            </a:endParaRPr>
          </a:p>
          <a:p>
            <a:pPr eaLnBrk="1" hangingPunct="1">
              <a:buFont typeface="Wingdings" panose="05000000000000000000" pitchFamily="2" charset="2"/>
              <a:buNone/>
            </a:pPr>
            <a:endParaRPr lang="en-US" altLang="en-US" sz="2000" i="1" dirty="0">
              <a:latin typeface="Trebuchet MS" panose="020B0603020202020204" pitchFamily="34" charset="0"/>
            </a:endParaRPr>
          </a:p>
        </p:txBody>
      </p:sp>
      <p:sp>
        <p:nvSpPr>
          <p:cNvPr id="4813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8134"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813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4813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pic>
        <p:nvPicPr>
          <p:cNvPr id="2" name="Picture 1"/>
          <p:cNvPicPr>
            <a:picLocks noChangeAspect="1"/>
          </p:cNvPicPr>
          <p:nvPr/>
        </p:nvPicPr>
        <p:blipFill>
          <a:blip r:embed="rId2"/>
          <a:stretch>
            <a:fillRect/>
          </a:stretch>
        </p:blipFill>
        <p:spPr>
          <a:xfrm>
            <a:off x="6760880" y="216953"/>
            <a:ext cx="2305918" cy="1852093"/>
          </a:xfrm>
          <a:prstGeom prst="rect">
            <a:avLst/>
          </a:prstGeom>
        </p:spPr>
      </p:pic>
      <p:pic>
        <p:nvPicPr>
          <p:cNvPr id="67586" name="Picture 2" descr="Mitutoyo, Product: Micrometer St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882" y="2126700"/>
            <a:ext cx="3093118" cy="45916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12032" y="2076450"/>
            <a:ext cx="6038850" cy="4781550"/>
          </a:xfrm>
          <a:prstGeom prst="rect">
            <a:avLst/>
          </a:prstGeom>
        </p:spPr>
      </p:pic>
      <p:sp>
        <p:nvSpPr>
          <p:cNvPr id="4" name="Rectangle 3"/>
          <p:cNvSpPr/>
          <p:nvPr/>
        </p:nvSpPr>
        <p:spPr>
          <a:xfrm>
            <a:off x="0" y="2057400"/>
            <a:ext cx="762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885B315D-DEB0-4844-BD34-47F513E41EC0}"/>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1912385130"/>
      </p:ext>
    </p:extLst>
  </p:cSld>
  <p:clrMapOvr>
    <a:masterClrMapping/>
  </p:clrMapOvr>
  <p:transition spd="slow">
    <p:pull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50" y="274638"/>
            <a:ext cx="8540750" cy="1143000"/>
          </a:xfrm>
        </p:spPr>
        <p:txBody>
          <a:bodyPr>
            <a:normAutofit fontScale="90000"/>
          </a:bodyPr>
          <a:lstStyle/>
          <a:p>
            <a:r>
              <a:rPr lang="id-ID" b="1" dirty="0"/>
              <a:t>Toleransi Mikrometer</a:t>
            </a:r>
            <a:r>
              <a:rPr lang="en-US" b="1" dirty="0"/>
              <a:t> </a:t>
            </a:r>
            <a:r>
              <a:rPr lang="en-US" b="1" dirty="0" err="1"/>
              <a:t>Eksternal</a:t>
            </a:r>
            <a:r>
              <a:rPr lang="id-ID" b="1" dirty="0"/>
              <a:t> </a:t>
            </a:r>
            <a:br>
              <a:rPr lang="id-ID" b="1" dirty="0"/>
            </a:br>
            <a:r>
              <a:rPr lang="id-ID" b="1" dirty="0"/>
              <a:t>Menurut JIS B 7502</a:t>
            </a:r>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28</a:t>
            </a:fld>
            <a:endParaRPr lang="id-ID"/>
          </a:p>
        </p:txBody>
      </p:sp>
      <p:pic>
        <p:nvPicPr>
          <p:cNvPr id="32771" name="Picture 3"/>
          <p:cNvPicPr>
            <a:picLocks noChangeAspect="1" noChangeArrowheads="1"/>
          </p:cNvPicPr>
          <p:nvPr/>
        </p:nvPicPr>
        <p:blipFill>
          <a:blip r:embed="rId2"/>
          <a:srcRect/>
          <a:stretch>
            <a:fillRect/>
          </a:stretch>
        </p:blipFill>
        <p:spPr bwMode="auto">
          <a:xfrm>
            <a:off x="898357" y="1449722"/>
            <a:ext cx="6474413" cy="5103478"/>
          </a:xfrm>
          <a:prstGeom prst="rect">
            <a:avLst/>
          </a:prstGeom>
          <a:noFill/>
          <a:ln w="9525">
            <a:noFill/>
            <a:miter lim="800000"/>
            <a:headEnd/>
            <a:tailEnd/>
          </a:ln>
          <a:effectLst/>
        </p:spPr>
      </p:pic>
      <p:sp>
        <p:nvSpPr>
          <p:cNvPr id="8" name="Rectangle 7"/>
          <p:cNvSpPr/>
          <p:nvPr/>
        </p:nvSpPr>
        <p:spPr>
          <a:xfrm>
            <a:off x="7286612" y="5379638"/>
            <a:ext cx="1857388" cy="1169551"/>
          </a:xfrm>
          <a:prstGeom prst="rect">
            <a:avLst/>
          </a:prstGeom>
        </p:spPr>
        <p:txBody>
          <a:bodyPr wrap="square">
            <a:spAutoFit/>
          </a:bodyPr>
          <a:lstStyle/>
          <a:p>
            <a:r>
              <a:rPr lang="en-US" sz="1400" dirty="0" err="1"/>
              <a:t>Catatan</a:t>
            </a:r>
            <a:r>
              <a:rPr lang="en-US" sz="1400" dirty="0"/>
              <a:t>: </a:t>
            </a:r>
            <a:endParaRPr lang="id-ID" sz="1400" dirty="0"/>
          </a:p>
          <a:p>
            <a:r>
              <a:rPr lang="en-US" sz="1400" dirty="0" err="1"/>
              <a:t>Toleransi</a:t>
            </a:r>
            <a:r>
              <a:rPr lang="en-US" sz="1400" dirty="0"/>
              <a:t> </a:t>
            </a:r>
            <a:r>
              <a:rPr lang="en-US" sz="1400" dirty="0" err="1"/>
              <a:t>berlaku</a:t>
            </a:r>
            <a:r>
              <a:rPr lang="en-US" sz="1400" dirty="0"/>
              <a:t> </a:t>
            </a:r>
            <a:r>
              <a:rPr lang="en-US" sz="1400" dirty="0" err="1"/>
              <a:t>untuk</a:t>
            </a:r>
            <a:r>
              <a:rPr lang="en-US" sz="1400" dirty="0"/>
              <a:t> </a:t>
            </a:r>
            <a:r>
              <a:rPr lang="en-US" sz="1400" dirty="0" err="1"/>
              <a:t>mikrometer</a:t>
            </a:r>
            <a:r>
              <a:rPr lang="en-US" sz="1400" dirty="0"/>
              <a:t> </a:t>
            </a:r>
            <a:r>
              <a:rPr lang="en-US" sz="1400" dirty="0" err="1"/>
              <a:t>dengan</a:t>
            </a:r>
            <a:r>
              <a:rPr lang="en-US" sz="1400" dirty="0"/>
              <a:t> </a:t>
            </a:r>
            <a:r>
              <a:rPr lang="en-US" sz="1400" dirty="0" err="1"/>
              <a:t>resolusi</a:t>
            </a:r>
            <a:r>
              <a:rPr lang="en-US" sz="1400" dirty="0"/>
              <a:t> 0.01 mm </a:t>
            </a:r>
            <a:r>
              <a:rPr lang="en-US" sz="1400" dirty="0" err="1"/>
              <a:t>dan</a:t>
            </a:r>
            <a:r>
              <a:rPr lang="en-US" sz="1400" dirty="0"/>
              <a:t> 0.001 mm</a:t>
            </a:r>
            <a:endParaRPr lang="id-ID" sz="1400" dirty="0"/>
          </a:p>
        </p:txBody>
      </p:sp>
      <p:sp>
        <p:nvSpPr>
          <p:cNvPr id="3" name="Footer Placeholder 2">
            <a:extLst>
              <a:ext uri="{FF2B5EF4-FFF2-40B4-BE49-F238E27FC236}">
                <a16:creationId xmlns:a16="http://schemas.microsoft.com/office/drawing/2014/main" id="{F0979002-4DA8-40D1-8660-7770B7F92CE9}"/>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1071792542"/>
      </p:ext>
    </p:extLst>
  </p:cSld>
  <p:clrMapOvr>
    <a:masterClrMapping/>
  </p:clrMapOvr>
  <p:transition spd="slow">
    <p:pull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50" y="274638"/>
            <a:ext cx="8845550" cy="1143000"/>
          </a:xfrm>
        </p:spPr>
        <p:txBody>
          <a:bodyPr anchor="t">
            <a:normAutofit fontScale="90000"/>
          </a:bodyPr>
          <a:lstStyle/>
          <a:p>
            <a:r>
              <a:rPr lang="id-ID" b="1" dirty="0"/>
              <a:t>Toleransi Mikrometer</a:t>
            </a:r>
            <a:r>
              <a:rPr lang="en-US" b="1" dirty="0"/>
              <a:t> </a:t>
            </a:r>
            <a:r>
              <a:rPr lang="id-ID" b="1" dirty="0"/>
              <a:t>Menurut JIS B 7502</a:t>
            </a:r>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29</a:t>
            </a:fld>
            <a:endParaRPr lang="id-ID"/>
          </a:p>
        </p:txBody>
      </p:sp>
      <p:pic>
        <p:nvPicPr>
          <p:cNvPr id="3" name="Picture 2"/>
          <p:cNvPicPr>
            <a:picLocks noChangeAspect="1"/>
          </p:cNvPicPr>
          <p:nvPr/>
        </p:nvPicPr>
        <p:blipFill>
          <a:blip r:embed="rId2"/>
          <a:stretch>
            <a:fillRect/>
          </a:stretch>
        </p:blipFill>
        <p:spPr>
          <a:xfrm>
            <a:off x="209767" y="1476375"/>
            <a:ext cx="4359058" cy="2209800"/>
          </a:xfrm>
          <a:prstGeom prst="rect">
            <a:avLst/>
          </a:prstGeom>
        </p:spPr>
      </p:pic>
      <p:pic>
        <p:nvPicPr>
          <p:cNvPr id="6" name="Picture 5"/>
          <p:cNvPicPr>
            <a:picLocks noChangeAspect="1"/>
          </p:cNvPicPr>
          <p:nvPr/>
        </p:nvPicPr>
        <p:blipFill>
          <a:blip r:embed="rId3"/>
          <a:stretch>
            <a:fillRect/>
          </a:stretch>
        </p:blipFill>
        <p:spPr>
          <a:xfrm>
            <a:off x="4668637" y="1476375"/>
            <a:ext cx="4386680" cy="2562225"/>
          </a:xfrm>
          <a:prstGeom prst="rect">
            <a:avLst/>
          </a:prstGeom>
        </p:spPr>
      </p:pic>
      <p:sp>
        <p:nvSpPr>
          <p:cNvPr id="9" name="Title 1"/>
          <p:cNvSpPr txBox="1">
            <a:spLocks/>
          </p:cNvSpPr>
          <p:nvPr/>
        </p:nvSpPr>
        <p:spPr bwMode="auto">
          <a:xfrm>
            <a:off x="214229" y="990600"/>
            <a:ext cx="390057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t" anchorCtr="0" compatLnSpc="1">
            <a:prstTxWarp prst="textNoShape">
              <a:avLst/>
            </a:prstTxWarp>
            <a:normAutofit fontScale="97500"/>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r>
              <a:rPr lang="en-US" sz="2400" b="1" dirty="0" err="1"/>
              <a:t>Mikrometer</a:t>
            </a:r>
            <a:r>
              <a:rPr lang="en-US" sz="2400" b="1" dirty="0"/>
              <a:t> Internal</a:t>
            </a:r>
            <a:endParaRPr lang="id-ID" sz="2400" b="1" dirty="0"/>
          </a:p>
        </p:txBody>
      </p:sp>
      <p:sp>
        <p:nvSpPr>
          <p:cNvPr id="10" name="Title 1"/>
          <p:cNvSpPr txBox="1">
            <a:spLocks/>
          </p:cNvSpPr>
          <p:nvPr/>
        </p:nvSpPr>
        <p:spPr bwMode="auto">
          <a:xfrm>
            <a:off x="4637004" y="990600"/>
            <a:ext cx="390057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t" anchorCtr="0" compatLnSpc="1">
            <a:prstTxWarp prst="textNoShape">
              <a:avLst/>
            </a:prstTxWarp>
            <a:normAutofit fontScale="97500"/>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r>
              <a:rPr lang="en-US" sz="2400" b="1" dirty="0" err="1"/>
              <a:t>Mikrometer</a:t>
            </a:r>
            <a:r>
              <a:rPr lang="en-US" sz="2400" b="1" dirty="0"/>
              <a:t> </a:t>
            </a:r>
            <a:r>
              <a:rPr lang="en-US" sz="2400" b="1" dirty="0" err="1"/>
              <a:t>Roda</a:t>
            </a:r>
            <a:r>
              <a:rPr lang="en-US" sz="2400" b="1" dirty="0"/>
              <a:t> Gigi</a:t>
            </a:r>
            <a:endParaRPr lang="id-ID" sz="2400" b="1" dirty="0"/>
          </a:p>
        </p:txBody>
      </p:sp>
      <p:sp>
        <p:nvSpPr>
          <p:cNvPr id="11" name="Title 1"/>
          <p:cNvSpPr txBox="1">
            <a:spLocks/>
          </p:cNvSpPr>
          <p:nvPr/>
        </p:nvSpPr>
        <p:spPr bwMode="auto">
          <a:xfrm>
            <a:off x="214229" y="4000500"/>
            <a:ext cx="390057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t" anchorCtr="0" compatLnSpc="1">
            <a:prstTxWarp prst="textNoShape">
              <a:avLst/>
            </a:prstTxWarp>
            <a:normAutofit fontScale="97500"/>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r>
              <a:rPr lang="en-US" sz="2400" b="1" dirty="0" err="1"/>
              <a:t>Mikrometer</a:t>
            </a:r>
            <a:r>
              <a:rPr lang="en-US" sz="2400" b="1" dirty="0"/>
              <a:t> Head</a:t>
            </a:r>
            <a:endParaRPr lang="id-ID" sz="2400" b="1" dirty="0"/>
          </a:p>
        </p:txBody>
      </p:sp>
      <p:pic>
        <p:nvPicPr>
          <p:cNvPr id="7" name="Picture 6"/>
          <p:cNvPicPr>
            <a:picLocks noChangeAspect="1"/>
          </p:cNvPicPr>
          <p:nvPr/>
        </p:nvPicPr>
        <p:blipFill>
          <a:blip r:embed="rId4"/>
          <a:stretch>
            <a:fillRect/>
          </a:stretch>
        </p:blipFill>
        <p:spPr>
          <a:xfrm>
            <a:off x="146050" y="4517858"/>
            <a:ext cx="7850939" cy="2233529"/>
          </a:xfrm>
          <a:prstGeom prst="rect">
            <a:avLst/>
          </a:prstGeom>
        </p:spPr>
      </p:pic>
      <p:sp>
        <p:nvSpPr>
          <p:cNvPr id="5" name="Footer Placeholder 4">
            <a:extLst>
              <a:ext uri="{FF2B5EF4-FFF2-40B4-BE49-F238E27FC236}">
                <a16:creationId xmlns:a16="http://schemas.microsoft.com/office/drawing/2014/main" id="{086090FB-056E-43C3-888A-BFFEFFC30DE8}"/>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1995363741"/>
      </p:ext>
    </p:extLst>
  </p:cSld>
  <p:clrMapOvr>
    <a:masterClrMapping/>
  </p:clrMapOvr>
  <p:transition spd="slow">
    <p:pull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icrometer"/>
          <p:cNvPicPr/>
          <p:nvPr/>
        </p:nvPicPr>
        <p:blipFill>
          <a:blip r:embed="rId2"/>
          <a:srcRect/>
          <a:stretch>
            <a:fillRect/>
          </a:stretch>
        </p:blipFill>
        <p:spPr bwMode="auto">
          <a:xfrm rot="19853799">
            <a:off x="5773922" y="751299"/>
            <a:ext cx="3554373" cy="1791591"/>
          </a:xfrm>
          <a:prstGeom prst="rect">
            <a:avLst/>
          </a:prstGeom>
          <a:noFill/>
          <a:ln w="9525">
            <a:noFill/>
            <a:miter lim="800000"/>
            <a:headEnd/>
            <a:tailEnd/>
          </a:ln>
        </p:spPr>
      </p:pic>
      <p:sp>
        <p:nvSpPr>
          <p:cNvPr id="3" name="Content Placeholder 2"/>
          <p:cNvSpPr>
            <a:spLocks noGrp="1"/>
          </p:cNvSpPr>
          <p:nvPr>
            <p:ph sz="quarter" idx="1"/>
          </p:nvPr>
        </p:nvSpPr>
        <p:spPr>
          <a:xfrm>
            <a:off x="142039" y="152400"/>
            <a:ext cx="7772400" cy="1752600"/>
          </a:xfrm>
        </p:spPr>
        <p:txBody>
          <a:bodyPr/>
          <a:lstStyle/>
          <a:p>
            <a:pPr marL="0" indent="0">
              <a:buNone/>
            </a:pPr>
            <a:r>
              <a:rPr lang="id-ID" dirty="0"/>
              <a:t>Micrometer – yang bernama lengkap </a:t>
            </a:r>
            <a:r>
              <a:rPr lang="id-ID" i="1" dirty="0"/>
              <a:t>micrometer screw gauge – </a:t>
            </a:r>
            <a:r>
              <a:rPr lang="id-ID" dirty="0"/>
              <a:t>merupakan alat yang umum dipakai untuk melakukan pengukuran dimensi panjang pada bidang permesinan, metrology dan sejenisnya.</a:t>
            </a:r>
          </a:p>
          <a:p>
            <a:endParaRPr lang="id-ID" dirty="0"/>
          </a:p>
        </p:txBody>
      </p:sp>
      <p:sp>
        <p:nvSpPr>
          <p:cNvPr id="8" name="Rectangle 7"/>
          <p:cNvSpPr/>
          <p:nvPr/>
        </p:nvSpPr>
        <p:spPr>
          <a:xfrm>
            <a:off x="3797053" y="3886200"/>
            <a:ext cx="5021892" cy="2308324"/>
          </a:xfrm>
          <a:prstGeom prst="rect">
            <a:avLst/>
          </a:prstGeom>
        </p:spPr>
        <p:txBody>
          <a:bodyPr wrap="square">
            <a:spAutoFit/>
          </a:bodyPr>
          <a:lstStyle/>
          <a:p>
            <a:r>
              <a:rPr lang="id-ID" sz="2400" dirty="0">
                <a:latin typeface="+mn-lt"/>
              </a:rPr>
              <a:t>Kata micrometer berasal dari bahasa Yunani </a:t>
            </a:r>
            <a:r>
              <a:rPr lang="id-ID" sz="2400" i="1" dirty="0">
                <a:latin typeface="+mn-lt"/>
              </a:rPr>
              <a:t>micros</a:t>
            </a:r>
            <a:r>
              <a:rPr lang="id-ID" sz="2400" dirty="0">
                <a:latin typeface="+mn-lt"/>
              </a:rPr>
              <a:t>, "kecil", dan </a:t>
            </a:r>
            <a:r>
              <a:rPr lang="id-ID" sz="2400" i="1" dirty="0">
                <a:latin typeface="+mn-lt"/>
              </a:rPr>
              <a:t>metron</a:t>
            </a:r>
            <a:r>
              <a:rPr lang="id-ID" sz="2400" dirty="0">
                <a:latin typeface="+mn-lt"/>
              </a:rPr>
              <a:t>, "mengukur". </a:t>
            </a:r>
          </a:p>
          <a:p>
            <a:r>
              <a:rPr lang="id-ID" sz="2400" i="1" dirty="0">
                <a:latin typeface="+mn-lt"/>
              </a:rPr>
              <a:t>Micrometer screw</a:t>
            </a:r>
            <a:r>
              <a:rPr lang="id-ID" sz="2400" dirty="0">
                <a:latin typeface="+mn-lt"/>
              </a:rPr>
              <a:t> pertama diciptakan oleh </a:t>
            </a:r>
            <a:r>
              <a:rPr lang="id-ID" sz="2400" b="1" dirty="0">
                <a:latin typeface="+mn-lt"/>
              </a:rPr>
              <a:t>William Gascoigne</a:t>
            </a:r>
            <a:r>
              <a:rPr lang="id-ID" sz="2400" dirty="0">
                <a:latin typeface="+mn-lt"/>
              </a:rPr>
              <a:t> pada abad ke 17 (tahun 1638) yang digunakan pada teleskop untuk mengukur jarak sudut antar bintang.</a:t>
            </a:r>
          </a:p>
        </p:txBody>
      </p:sp>
      <p:pic>
        <p:nvPicPr>
          <p:cNvPr id="9" name="Picture 8" descr="Gascoigne's_micrometer_as_drawn_by_Robert_Hooke_"/>
          <p:cNvPicPr/>
          <p:nvPr/>
        </p:nvPicPr>
        <p:blipFill>
          <a:blip r:embed="rId3"/>
          <a:srcRect/>
          <a:stretch>
            <a:fillRect/>
          </a:stretch>
        </p:blipFill>
        <p:spPr bwMode="auto">
          <a:xfrm>
            <a:off x="142039" y="1905000"/>
            <a:ext cx="3630951" cy="4787006"/>
          </a:xfrm>
          <a:prstGeom prst="rect">
            <a:avLst/>
          </a:prstGeom>
          <a:noFill/>
          <a:ln w="9525">
            <a:noFill/>
            <a:miter lim="800000"/>
            <a:headEnd/>
            <a:tailEnd/>
          </a:ln>
        </p:spPr>
      </p:pic>
      <p:sp>
        <p:nvSpPr>
          <p:cNvPr id="10" name="Rectangle 9"/>
          <p:cNvSpPr/>
          <p:nvPr/>
        </p:nvSpPr>
        <p:spPr>
          <a:xfrm>
            <a:off x="3886200" y="3124200"/>
            <a:ext cx="493274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SEJARAH MICROMETER</a:t>
            </a:r>
          </a:p>
        </p:txBody>
      </p:sp>
      <p:sp>
        <p:nvSpPr>
          <p:cNvPr id="2" name="Footer Placeholder 1">
            <a:extLst>
              <a:ext uri="{FF2B5EF4-FFF2-40B4-BE49-F238E27FC236}">
                <a16:creationId xmlns:a16="http://schemas.microsoft.com/office/drawing/2014/main" id="{18F68BFC-797B-47D9-8914-5306292A9298}"/>
              </a:ext>
            </a:extLst>
          </p:cNvPr>
          <p:cNvSpPr>
            <a:spLocks noGrp="1"/>
          </p:cNvSpPr>
          <p:nvPr>
            <p:ph type="ftr" sz="quarter" idx="11"/>
          </p:nvPr>
        </p:nvSpPr>
        <p:spPr/>
        <p:txBody>
          <a:bodyPr/>
          <a:lstStyle/>
          <a:p>
            <a:pPr>
              <a:defRPr/>
            </a:pPr>
            <a:r>
              <a:rPr lang="en-US"/>
              <a:t>Mikrometer 01/Rev 01. (c)Copyright, sentral sistem, Juli 2020</a:t>
            </a:r>
          </a:p>
        </p:txBody>
      </p:sp>
      <p:sp>
        <p:nvSpPr>
          <p:cNvPr id="4" name="Slide Number Placeholder 3">
            <a:extLst>
              <a:ext uri="{FF2B5EF4-FFF2-40B4-BE49-F238E27FC236}">
                <a16:creationId xmlns:a16="http://schemas.microsoft.com/office/drawing/2014/main" id="{D3144DEC-81EB-45BF-83A1-C7060CA585E5}"/>
              </a:ext>
            </a:extLst>
          </p:cNvPr>
          <p:cNvSpPr>
            <a:spLocks noGrp="1"/>
          </p:cNvSpPr>
          <p:nvPr>
            <p:ph type="sldNum" sz="quarter" idx="12"/>
          </p:nvPr>
        </p:nvSpPr>
        <p:spPr/>
        <p:txBody>
          <a:bodyPr/>
          <a:lstStyle/>
          <a:p>
            <a:pPr>
              <a:defRPr/>
            </a:pPr>
            <a:fld id="{3D68A16A-9F17-4C2A-8D50-A3C76B603F8A}" type="slidenum">
              <a:rPr lang="en-US" altLang="en-US" smtClean="0"/>
              <a:pPr>
                <a:defRPr/>
              </a:pPr>
              <a:t>3</a:t>
            </a:fld>
            <a:endParaRPr lang="en-US" altLang="en-US"/>
          </a:p>
        </p:txBody>
      </p:sp>
    </p:spTree>
    <p:extLst>
      <p:ext uri="{BB962C8B-B14F-4D97-AF65-F5344CB8AC3E}">
        <p14:creationId xmlns:p14="http://schemas.microsoft.com/office/powerpoint/2010/main" val="893477117"/>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a:solidFill>
                  <a:schemeClr val="bg1"/>
                </a:solidFill>
              </a:rPr>
              <a:t>www.sentral-sistem.com</a:t>
            </a:r>
          </a:p>
        </p:txBody>
      </p:sp>
      <p:sp>
        <p:nvSpPr>
          <p:cNvPr id="17412" name="Rectangle 8"/>
          <p:cNvSpPr>
            <a:spLocks noChangeArrowheads="1"/>
          </p:cNvSpPr>
          <p:nvPr/>
        </p:nvSpPr>
        <p:spPr bwMode="auto">
          <a:xfrm>
            <a:off x="914400" y="2438400"/>
            <a:ext cx="7467600" cy="1154162"/>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ts val="575"/>
              </a:spcBef>
            </a:pPr>
            <a:r>
              <a:rPr lang="en-US" altLang="en-US" sz="3200" b="1" i="1" dirty="0">
                <a:latin typeface="Trebuchet MS" panose="020B0603020202020204" pitchFamily="34" charset="0"/>
              </a:rPr>
              <a:t>BAGIAN 3</a:t>
            </a:r>
          </a:p>
          <a:p>
            <a:pPr algn="ctr" eaLnBrk="1" hangingPunct="1">
              <a:spcBef>
                <a:spcPts val="575"/>
              </a:spcBef>
            </a:pPr>
            <a:r>
              <a:rPr lang="en-US" altLang="en-US" sz="3200" b="1" i="1" dirty="0">
                <a:latin typeface="Trebuchet MS" panose="020B0603020202020204" pitchFamily="34" charset="0"/>
              </a:rPr>
              <a:t>PROSEDUR KALIBRASI MICROMETER</a:t>
            </a:r>
            <a:endParaRPr lang="id-ID" altLang="en-US" sz="3200" b="1" i="1" dirty="0">
              <a:latin typeface="Trebuchet MS" panose="020B0603020202020204" pitchFamily="34" charset="0"/>
            </a:endParaRPr>
          </a:p>
        </p:txBody>
      </p:sp>
      <p:sp>
        <p:nvSpPr>
          <p:cNvPr id="24" name="Rectangle 23">
            <a:hlinkClick r:id="rId3" action="ppaction://hlinkpres?slideindex=1&amp;slidetitle="/>
            <a:extLst>
              <a:ext uri="{FF2B5EF4-FFF2-40B4-BE49-F238E27FC236}">
                <a16:creationId xmlns:a16="http://schemas.microsoft.com/office/drawing/2014/main" id="{24975750-E13E-40B2-8C98-ED09E2D7094B}"/>
              </a:ext>
            </a:extLst>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Why Calibration</a:t>
            </a:r>
          </a:p>
        </p:txBody>
      </p:sp>
      <p:sp>
        <p:nvSpPr>
          <p:cNvPr id="26" name="Rectangle 25">
            <a:hlinkClick r:id="rId4" action="ppaction://hlinkpres?slideindex=1&amp;slidetitle="/>
            <a:extLst>
              <a:ext uri="{FF2B5EF4-FFF2-40B4-BE49-F238E27FC236}">
                <a16:creationId xmlns:a16="http://schemas.microsoft.com/office/drawing/2014/main" id="{12156453-D31E-4BC9-8FC6-E985F8067635}"/>
              </a:ext>
            </a:extLst>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SS Calibration</a:t>
            </a:r>
          </a:p>
        </p:txBody>
      </p:sp>
      <p:sp>
        <p:nvSpPr>
          <p:cNvPr id="27" name="Rectangle 26">
            <a:hlinkClick r:id="rId5" action="ppaction://hlinkpres?slideindex=1&amp;slidetitle="/>
            <a:extLst>
              <a:ext uri="{FF2B5EF4-FFF2-40B4-BE49-F238E27FC236}">
                <a16:creationId xmlns:a16="http://schemas.microsoft.com/office/drawing/2014/main" id="{CD969904-6FF3-4A89-AEA7-ECBB6F6A0DCE}"/>
              </a:ext>
            </a:extLst>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a:t>
            </a:r>
            <a:r>
              <a:rPr lang="en-US" sz="1000" dirty="0" err="1">
                <a:solidFill>
                  <a:schemeClr val="bg1"/>
                </a:solidFill>
                <a:effectLst>
                  <a:outerShdw blurRad="38100" dist="38100" dir="2700000" algn="tl">
                    <a:srgbClr val="000000">
                      <a:alpha val="43137"/>
                    </a:srgbClr>
                  </a:outerShdw>
                </a:effectLst>
              </a:rPr>
              <a:t>Tenik</a:t>
            </a:r>
            <a:r>
              <a:rPr lang="en-US" sz="1000" dirty="0">
                <a:solidFill>
                  <a:schemeClr val="bg1"/>
                </a:solidFill>
                <a:effectLst>
                  <a:outerShdw blurRad="38100" dist="38100" dir="2700000" algn="tl">
                    <a:srgbClr val="000000">
                      <a:alpha val="43137"/>
                    </a:srgbClr>
                  </a:outerShdw>
                </a:effectLst>
              </a:rPr>
              <a:t> Calibration</a:t>
            </a:r>
          </a:p>
        </p:txBody>
      </p:sp>
      <p:sp>
        <p:nvSpPr>
          <p:cNvPr id="28" name="Rectangle 27">
            <a:hlinkClick r:id="rId6" action="ppaction://hlinkpres?slideindex=1&amp;slidetitle="/>
            <a:extLst>
              <a:ext uri="{FF2B5EF4-FFF2-40B4-BE49-F238E27FC236}">
                <a16:creationId xmlns:a16="http://schemas.microsoft.com/office/drawing/2014/main" id="{8FBBF13E-C5B7-425A-A168-12B0C8B0AF04}"/>
              </a:ext>
            </a:extLst>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30" name="Rectangle 29">
            <a:hlinkClick r:id="rId7" action="ppaction://hlinkpres?slideindex=1&amp;slidetitle="/>
            <a:extLst>
              <a:ext uri="{FF2B5EF4-FFF2-40B4-BE49-F238E27FC236}">
                <a16:creationId xmlns:a16="http://schemas.microsoft.com/office/drawing/2014/main" id="{2E3B1215-28D8-4CDF-BDBB-08075FEB81F1}"/>
              </a:ext>
            </a:extLst>
          </p:cNvPr>
          <p:cNvSpPr/>
          <p:nvPr/>
        </p:nvSpPr>
        <p:spPr>
          <a:xfrm>
            <a:off x="6391275" y="4314825"/>
            <a:ext cx="100806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Micrometer</a:t>
            </a:r>
          </a:p>
        </p:txBody>
      </p:sp>
      <p:sp>
        <p:nvSpPr>
          <p:cNvPr id="17418"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en-US" altLang="en-US" sz="1000">
                <a:latin typeface="Cambria" panose="02040503050406030204" pitchFamily="18" charset="0"/>
              </a:rPr>
              <a:t>Cikarang Square Blok B No.11, Jl. Raya Cibarusah, Cikarang Selatan 17530, Jawa Barat</a:t>
            </a:r>
          </a:p>
          <a:p>
            <a:pPr algn="r"/>
            <a:r>
              <a:rPr lang="en-US" altLang="en-US" sz="1000">
                <a:latin typeface="Cambria" panose="02040503050406030204" pitchFamily="18" charset="0"/>
              </a:rPr>
              <a:t>Tlp : (021) 89321314-5 / (021) 89321323 Fax: : 021-9067204. www. sentralkalibrasi.co.id</a:t>
            </a:r>
          </a:p>
          <a:p>
            <a:pPr algn="r"/>
            <a:endParaRPr lang="en-US" altLang="en-US" sz="1000"/>
          </a:p>
        </p:txBody>
      </p:sp>
      <p:pic>
        <p:nvPicPr>
          <p:cNvPr id="17419"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a:extLst>
              <a:ext uri="{FF2B5EF4-FFF2-40B4-BE49-F238E27FC236}">
                <a16:creationId xmlns:a16="http://schemas.microsoft.com/office/drawing/2014/main" id="{F178FBBD-195D-43CC-8FCF-402AFC784DE5}"/>
              </a:ext>
            </a:extLst>
          </p:cNvPr>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3"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82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8200"/>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8200"/>
            <a:ext cx="2286000"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8200"/>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Rectangle 6"/>
          <p:cNvSpPr>
            <a:spLocks noChangeArrowheads="1"/>
          </p:cNvSpPr>
          <p:nvPr/>
        </p:nvSpPr>
        <p:spPr bwMode="auto">
          <a:xfrm>
            <a:off x="6096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a:t>www.sentralkalibrasi.co.id</a:t>
            </a:r>
          </a:p>
        </p:txBody>
      </p:sp>
      <p:sp>
        <p:nvSpPr>
          <p:cNvPr id="20" name="Rectangle 19">
            <a:hlinkClick r:id="rId3" action="ppaction://hlinkpres?slideindex=1&amp;slidetitle="/>
            <a:extLst>
              <a:ext uri="{FF2B5EF4-FFF2-40B4-BE49-F238E27FC236}">
                <a16:creationId xmlns:a16="http://schemas.microsoft.com/office/drawing/2014/main" id="{2198A7EB-73D4-4CF7-B88A-8A72F6D8A309}"/>
              </a:ext>
            </a:extLst>
          </p:cNvPr>
          <p:cNvSpPr/>
          <p:nvPr/>
        </p:nvSpPr>
        <p:spPr>
          <a:xfrm>
            <a:off x="1600200" y="4343400"/>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21" name="Rectangle 20">
            <a:hlinkClick r:id="rId4" action="ppaction://hlinkpres?slideindex=1&amp;slidetitle="/>
            <a:extLst>
              <a:ext uri="{FF2B5EF4-FFF2-40B4-BE49-F238E27FC236}">
                <a16:creationId xmlns:a16="http://schemas.microsoft.com/office/drawing/2014/main" id="{C5A9DF5D-F68F-40A7-9E10-1AFE9F0A83A4}"/>
              </a:ext>
            </a:extLst>
          </p:cNvPr>
          <p:cNvSpPr/>
          <p:nvPr/>
        </p:nvSpPr>
        <p:spPr>
          <a:xfrm>
            <a:off x="2895600" y="4343400"/>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22" name="Rectangle 21">
            <a:hlinkClick r:id="rId5" action="ppaction://hlinkpres?slideindex=1&amp;slidetitle="/>
            <a:extLst>
              <a:ext uri="{FF2B5EF4-FFF2-40B4-BE49-F238E27FC236}">
                <a16:creationId xmlns:a16="http://schemas.microsoft.com/office/drawing/2014/main" id="{12DF29BD-5FFE-44C7-8568-B4EF90A18B7F}"/>
              </a:ext>
            </a:extLst>
          </p:cNvPr>
          <p:cNvSpPr/>
          <p:nvPr/>
        </p:nvSpPr>
        <p:spPr>
          <a:xfrm>
            <a:off x="4038600" y="4343400"/>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2" name="Footer Placeholder 1">
            <a:extLst>
              <a:ext uri="{FF2B5EF4-FFF2-40B4-BE49-F238E27FC236}">
                <a16:creationId xmlns:a16="http://schemas.microsoft.com/office/drawing/2014/main" id="{23011D26-4406-4E84-94A8-5A2D746825B5}"/>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52064B19-C1B9-48F3-A0D8-A3706DA0B7B7}"/>
              </a:ext>
            </a:extLst>
          </p:cNvPr>
          <p:cNvSpPr>
            <a:spLocks noGrp="1"/>
          </p:cNvSpPr>
          <p:nvPr>
            <p:ph type="sldNum" sz="quarter" idx="12"/>
          </p:nvPr>
        </p:nvSpPr>
        <p:spPr/>
        <p:txBody>
          <a:bodyPr/>
          <a:lstStyle/>
          <a:p>
            <a:pPr>
              <a:defRPr/>
            </a:pPr>
            <a:fld id="{3D68A16A-9F17-4C2A-8D50-A3C76B603F8A}" type="slidenum">
              <a:rPr lang="en-US" altLang="en-US" smtClean="0"/>
              <a:pPr>
                <a:defRPr/>
              </a:pPr>
              <a:t>30</a:t>
            </a:fld>
            <a:endParaRPr lang="en-US" altLang="en-US"/>
          </a:p>
        </p:txBody>
      </p:sp>
    </p:spTree>
    <p:extLst>
      <p:ext uri="{BB962C8B-B14F-4D97-AF65-F5344CB8AC3E}">
        <p14:creationId xmlns:p14="http://schemas.microsoft.com/office/powerpoint/2010/main" val="2707046835"/>
      </p:ext>
    </p:extLst>
  </p:cSld>
  <p:clrMapOvr>
    <a:masterClrMapping/>
  </p:clrMapOvr>
  <p:transition spd="slow">
    <p:pull dir="d"/>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itle 1"/>
          <p:cNvSpPr>
            <a:spLocks noGrp="1"/>
          </p:cNvSpPr>
          <p:nvPr>
            <p:ph type="title"/>
          </p:nvPr>
        </p:nvSpPr>
        <p:spPr>
          <a:xfrm>
            <a:off x="0" y="0"/>
            <a:ext cx="9144000" cy="1219200"/>
          </a:xfrm>
        </p:spPr>
        <p:txBody>
          <a:bodyPr anchor="ctr"/>
          <a:lstStyle/>
          <a:p>
            <a:pPr algn="ctr"/>
            <a:r>
              <a:rPr lang="en-US" altLang="en-US" b="1" dirty="0" err="1">
                <a:solidFill>
                  <a:schemeClr val="tx1"/>
                </a:solidFill>
              </a:rPr>
              <a:t>Pra</a:t>
            </a:r>
            <a:r>
              <a:rPr lang="en-US" altLang="en-US" b="1" dirty="0">
                <a:solidFill>
                  <a:schemeClr val="tx1"/>
                </a:solidFill>
              </a:rPr>
              <a:t> </a:t>
            </a:r>
            <a:r>
              <a:rPr lang="en-US" altLang="en-US" b="1" dirty="0" err="1">
                <a:solidFill>
                  <a:schemeClr val="tx1"/>
                </a:solidFill>
              </a:rPr>
              <a:t>Kalibrasi</a:t>
            </a:r>
            <a:endParaRPr lang="en-US" altLang="en-US" b="1" dirty="0">
              <a:solidFill>
                <a:schemeClr val="tx1"/>
              </a:solidFill>
            </a:endParaRPr>
          </a:p>
        </p:txBody>
      </p:sp>
      <p:sp>
        <p:nvSpPr>
          <p:cNvPr id="37892"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53CD8C4-A301-4A5A-A025-2CE64DE1174D}" type="slidenum">
              <a:rPr lang="en-US" altLang="en-US" smtClean="0">
                <a:solidFill>
                  <a:srgbClr val="FFFFFF"/>
                </a:solidFill>
                <a:latin typeface="Franklin Gothic Book" panose="020B0503020102020204" pitchFamily="34" charset="0"/>
              </a:rPr>
              <a:pPr/>
              <a:t>31</a:t>
            </a:fld>
            <a:endParaRPr lang="en-US" altLang="en-US">
              <a:solidFill>
                <a:srgbClr val="FFFFFF"/>
              </a:solidFill>
              <a:latin typeface="Franklin Gothic Book" panose="020B0503020102020204" pitchFamily="34" charset="0"/>
            </a:endParaRPr>
          </a:p>
        </p:txBody>
      </p:sp>
      <p:sp>
        <p:nvSpPr>
          <p:cNvPr id="8" name="Content Placeholder 4"/>
          <p:cNvSpPr>
            <a:spLocks noGrp="1"/>
          </p:cNvSpPr>
          <p:nvPr>
            <p:ph sz="quarter" idx="1"/>
          </p:nvPr>
        </p:nvSpPr>
        <p:spPr>
          <a:xfrm>
            <a:off x="374650" y="1066800"/>
            <a:ext cx="8464550" cy="4953000"/>
          </a:xfrm>
        </p:spPr>
        <p:txBody>
          <a:bodyPr>
            <a:normAutofit lnSpcReduction="10000"/>
          </a:bodyPr>
          <a:lstStyle/>
          <a:p>
            <a:pPr lvl="0"/>
            <a:r>
              <a:rPr lang="id-ID" dirty="0"/>
              <a:t>Kalibrasi Micrometer dilakukan pada kondisi suhu ruangan 20 </a:t>
            </a:r>
            <a:r>
              <a:rPr lang="id-ID" dirty="0">
                <a:sym typeface="Symbol"/>
              </a:rPr>
              <a:t></a:t>
            </a:r>
            <a:r>
              <a:rPr lang="id-ID" dirty="0"/>
              <a:t>C  </a:t>
            </a:r>
            <a:r>
              <a:rPr lang="id-ID" dirty="0">
                <a:sym typeface="Symbol"/>
              </a:rPr>
              <a:t></a:t>
            </a:r>
            <a:r>
              <a:rPr lang="id-ID" dirty="0"/>
              <a:t>  1 </a:t>
            </a:r>
            <a:r>
              <a:rPr lang="id-ID" dirty="0">
                <a:sym typeface="Symbol"/>
              </a:rPr>
              <a:t></a:t>
            </a:r>
            <a:r>
              <a:rPr lang="id-ID" dirty="0"/>
              <a:t>C dan kelembaban 55 % </a:t>
            </a:r>
            <a:r>
              <a:rPr lang="id-ID" dirty="0">
                <a:sym typeface="Symbol"/>
              </a:rPr>
              <a:t></a:t>
            </a:r>
            <a:r>
              <a:rPr lang="id-ID" dirty="0"/>
              <a:t> 5 % RH.</a:t>
            </a:r>
          </a:p>
          <a:p>
            <a:pPr lvl="0"/>
            <a:r>
              <a:rPr lang="fi-FI" dirty="0"/>
              <a:t>Tempatkan </a:t>
            </a:r>
            <a:r>
              <a:rPr lang="id-ID" dirty="0"/>
              <a:t>micrometer</a:t>
            </a:r>
            <a:r>
              <a:rPr lang="fi-FI" dirty="0"/>
              <a:t> ke dalam ruangan laboratorium minimal selama 4 jam untuk mendapatkan keseragaman suhu</a:t>
            </a:r>
            <a:r>
              <a:rPr lang="id-ID" dirty="0"/>
              <a:t>.</a:t>
            </a:r>
            <a:endParaRPr lang="id-ID" u="sng" dirty="0"/>
          </a:p>
          <a:p>
            <a:pPr lvl="0"/>
            <a:r>
              <a:rPr lang="id-ID" dirty="0"/>
              <a:t>Pakailah sarung tangan ketika melakukan kalibrasi.</a:t>
            </a:r>
            <a:endParaRPr lang="en-US" dirty="0"/>
          </a:p>
          <a:p>
            <a:pPr lvl="0"/>
            <a:r>
              <a:rPr lang="id-ID" dirty="0"/>
              <a:t>Permukaan pengukuran harus bersih dari segala cacat yang diakibatkan oleh lecet, karat, dan lainnya yang dapat mengganggu pengukuran.</a:t>
            </a:r>
            <a:endParaRPr lang="id-ID" b="1" u="sng" dirty="0"/>
          </a:p>
          <a:p>
            <a:pPr lvl="0"/>
            <a:r>
              <a:rPr lang="id-ID" dirty="0"/>
              <a:t>Semua bagian-bagian micrometer harus dapat digunakan dengan baik tanpa kesulitan.</a:t>
            </a:r>
            <a:endParaRPr lang="id-ID" b="1" u="sng" dirty="0"/>
          </a:p>
          <a:p>
            <a:pPr lvl="0"/>
            <a:r>
              <a:rPr lang="id-ID" dirty="0"/>
              <a:t>Ruang putaran </a:t>
            </a:r>
            <a:r>
              <a:rPr lang="id-ID" i="1" dirty="0"/>
              <a:t>thimble</a:t>
            </a:r>
            <a:r>
              <a:rPr lang="id-ID" dirty="0"/>
              <a:t> dan </a:t>
            </a:r>
            <a:r>
              <a:rPr lang="id-ID" i="1" dirty="0"/>
              <a:t>sleeve</a:t>
            </a:r>
            <a:r>
              <a:rPr lang="id-ID" dirty="0"/>
              <a:t> harus lancar dan tidak tersendat.</a:t>
            </a:r>
            <a:endParaRPr lang="id-ID" b="1" u="sng" dirty="0"/>
          </a:p>
          <a:p>
            <a:pPr lvl="0"/>
            <a:r>
              <a:rPr lang="id-ID" dirty="0"/>
              <a:t>Tidak ada kesulitan dalam membaca skala.</a:t>
            </a:r>
          </a:p>
          <a:p>
            <a:pPr lvl="0"/>
            <a:endParaRPr lang="id-ID" b="1" u="sng" dirty="0"/>
          </a:p>
        </p:txBody>
      </p:sp>
      <p:sp>
        <p:nvSpPr>
          <p:cNvPr id="2" name="Footer Placeholder 1">
            <a:extLst>
              <a:ext uri="{FF2B5EF4-FFF2-40B4-BE49-F238E27FC236}">
                <a16:creationId xmlns:a16="http://schemas.microsoft.com/office/drawing/2014/main" id="{FA6C408A-CBAE-4733-8881-F3CB5D335D4D}"/>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5257800" y="1085599"/>
            <a:ext cx="3765853" cy="2724401"/>
          </a:xfrm>
          <a:prstGeom prst="rect">
            <a:avLst/>
          </a:prstGeom>
          <a:noFill/>
          <a:ln w="9525">
            <a:noFill/>
            <a:miter lim="800000"/>
            <a:headEnd/>
            <a:tailEnd/>
          </a:ln>
          <a:effectLst/>
        </p:spPr>
      </p:pic>
      <p:sp>
        <p:nvSpPr>
          <p:cNvPr id="2" name="Title 1"/>
          <p:cNvSpPr>
            <a:spLocks noGrp="1"/>
          </p:cNvSpPr>
          <p:nvPr>
            <p:ph type="title"/>
          </p:nvPr>
        </p:nvSpPr>
        <p:spPr>
          <a:xfrm>
            <a:off x="762000" y="0"/>
            <a:ext cx="7772400" cy="1143000"/>
          </a:xfrm>
        </p:spPr>
        <p:txBody>
          <a:bodyPr anchor="ctr"/>
          <a:lstStyle/>
          <a:p>
            <a:pPr algn="ctr"/>
            <a:r>
              <a:rPr lang="en-US" b="1" dirty="0" err="1"/>
              <a:t>Kerataan</a:t>
            </a:r>
            <a:r>
              <a:rPr lang="en-US" b="1" dirty="0"/>
              <a:t> </a:t>
            </a:r>
            <a:r>
              <a:rPr lang="en-US" b="1" dirty="0" err="1"/>
              <a:t>Permukaan</a:t>
            </a:r>
            <a:r>
              <a:rPr lang="en-US" b="1" dirty="0"/>
              <a:t> </a:t>
            </a:r>
            <a:r>
              <a:rPr lang="en-US" b="1" dirty="0" err="1"/>
              <a:t>Ukur</a:t>
            </a:r>
            <a:endParaRPr lang="id-ID" b="1" dirty="0"/>
          </a:p>
        </p:txBody>
      </p:sp>
      <p:sp>
        <p:nvSpPr>
          <p:cNvPr id="3" name="Footer Placeholder 2"/>
          <p:cNvSpPr>
            <a:spLocks noGrp="1"/>
          </p:cNvSpPr>
          <p:nvPr>
            <p:ph type="ftr" sz="quarter" idx="11"/>
          </p:nvPr>
        </p:nvSpPr>
        <p:spPr/>
        <p:txBody>
          <a:bodyPr/>
          <a:lstStyle/>
          <a:p>
            <a:r>
              <a:rPr lang="it-IT"/>
              <a:t>Mikrometer 01/Rev 01. (c)Copyright, sentral sistem, Juli 2020</a:t>
            </a:r>
            <a:endParaRPr lang="id-ID" dirty="0"/>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32</a:t>
            </a:fld>
            <a:endParaRPr lang="id-ID"/>
          </a:p>
        </p:txBody>
      </p:sp>
      <p:pic>
        <p:nvPicPr>
          <p:cNvPr id="7" name="Picture 3"/>
          <p:cNvPicPr>
            <a:picLocks noChangeAspect="1" noChangeArrowheads="1"/>
          </p:cNvPicPr>
          <p:nvPr/>
        </p:nvPicPr>
        <p:blipFill>
          <a:blip r:embed="rId3"/>
          <a:srcRect/>
          <a:stretch>
            <a:fillRect/>
          </a:stretch>
        </p:blipFill>
        <p:spPr bwMode="auto">
          <a:xfrm>
            <a:off x="5257800" y="3810000"/>
            <a:ext cx="3765853" cy="2971800"/>
          </a:xfrm>
          <a:prstGeom prst="rect">
            <a:avLst/>
          </a:prstGeom>
          <a:noFill/>
          <a:ln w="9525">
            <a:noFill/>
            <a:miter lim="800000"/>
            <a:headEnd/>
            <a:tailEnd/>
          </a:ln>
          <a:effectLst/>
        </p:spPr>
      </p:pic>
      <p:sp>
        <p:nvSpPr>
          <p:cNvPr id="5" name="Content Placeholder 4"/>
          <p:cNvSpPr>
            <a:spLocks noGrp="1"/>
          </p:cNvSpPr>
          <p:nvPr>
            <p:ph sz="quarter" idx="1"/>
          </p:nvPr>
        </p:nvSpPr>
        <p:spPr>
          <a:xfrm>
            <a:off x="73025" y="1066800"/>
            <a:ext cx="5184775" cy="4572000"/>
          </a:xfrm>
        </p:spPr>
        <p:txBody>
          <a:bodyPr>
            <a:noAutofit/>
          </a:bodyPr>
          <a:lstStyle/>
          <a:p>
            <a:pPr marL="0" indent="0" algn="just">
              <a:buNone/>
            </a:pPr>
            <a:r>
              <a:rPr lang="id-ID" sz="2000" dirty="0"/>
              <a:t>Beberapa tipe micrometer (external micrometer, gear tooth micrometer dan sejenisnya) perlu kita periksa keadaan muka ukur (measuring face) nya. Pengujian kerataan permukaan ukur dapat dilakukan dengan menggunakan optical flat atau optical parallel. </a:t>
            </a:r>
          </a:p>
          <a:p>
            <a:pPr marL="0" indent="0">
              <a:buNone/>
            </a:pPr>
            <a:r>
              <a:rPr lang="id-ID" sz="2000" b="1" dirty="0"/>
              <a:t>Contoh berdasarkan User Manual Mitutoyo:</a:t>
            </a:r>
            <a:endParaRPr lang="id-ID" sz="2000" dirty="0"/>
          </a:p>
          <a:p>
            <a:pPr marL="0" indent="0" algn="just">
              <a:buNone/>
            </a:pPr>
            <a:r>
              <a:rPr lang="id-ID" sz="2000" dirty="0"/>
              <a:t>Pasang optical parallel pada permukaan ukur. Jumlah garis interferensi merah yang terlihat pada permukaan ukur dihitung untuk menentukan kerataan dengan rumus:</a:t>
            </a:r>
          </a:p>
          <a:p>
            <a:pPr algn="ctr">
              <a:buNone/>
            </a:pPr>
            <a:r>
              <a:rPr lang="id-ID" sz="2800" b="1" dirty="0"/>
              <a:t>F=λ/2.n</a:t>
            </a:r>
            <a:endParaRPr lang="id-ID" sz="2800" dirty="0"/>
          </a:p>
          <a:p>
            <a:pPr algn="just">
              <a:buNone/>
            </a:pPr>
            <a:r>
              <a:rPr lang="id-ID" sz="1800" dirty="0"/>
              <a:t>F = kerataan (μm)</a:t>
            </a:r>
          </a:p>
          <a:p>
            <a:pPr algn="just">
              <a:buNone/>
            </a:pPr>
            <a:r>
              <a:rPr lang="id-ID" sz="1800" dirty="0"/>
              <a:t>n = jumlah garis interferensi merah</a:t>
            </a:r>
          </a:p>
          <a:p>
            <a:pPr algn="just">
              <a:buNone/>
            </a:pPr>
            <a:r>
              <a:rPr lang="id-ID" sz="1800" dirty="0"/>
              <a:t>λ = panjang gelombang cahaya dimana λ/2 = 0.32 μm</a:t>
            </a:r>
          </a:p>
          <a:p>
            <a:pPr algn="just">
              <a:buNone/>
            </a:pPr>
            <a:endParaRPr lang="id-ID" sz="2100" dirty="0"/>
          </a:p>
        </p:txBody>
      </p:sp>
    </p:spTree>
    <p:extLst>
      <p:ext uri="{BB962C8B-B14F-4D97-AF65-F5344CB8AC3E}">
        <p14:creationId xmlns:p14="http://schemas.microsoft.com/office/powerpoint/2010/main" val="504678749"/>
      </p:ext>
    </p:extLst>
  </p:cSld>
  <p:clrMapOvr>
    <a:masterClrMapping/>
  </p:clrMapOvr>
  <p:transition spd="slow">
    <p:pull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it-IT"/>
              <a:t>Mikrometer 01/Rev 01. (c)Copyright, sentral sistem, Juli 2020</a:t>
            </a:r>
            <a:endParaRPr lang="id-ID"/>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33</a:t>
            </a:fld>
            <a:endParaRPr lang="id-ID"/>
          </a:p>
        </p:txBody>
      </p:sp>
      <p:pic>
        <p:nvPicPr>
          <p:cNvPr id="59394" name="Picture 2"/>
          <p:cNvPicPr>
            <a:picLocks noChangeAspect="1" noChangeArrowheads="1"/>
          </p:cNvPicPr>
          <p:nvPr/>
        </p:nvPicPr>
        <p:blipFill>
          <a:blip r:embed="rId2"/>
          <a:srcRect/>
          <a:stretch>
            <a:fillRect/>
          </a:stretch>
        </p:blipFill>
        <p:spPr bwMode="auto">
          <a:xfrm>
            <a:off x="1467240" y="874179"/>
            <a:ext cx="5974569" cy="3556437"/>
          </a:xfrm>
          <a:prstGeom prst="rect">
            <a:avLst/>
          </a:prstGeom>
          <a:noFill/>
          <a:ln w="9525">
            <a:noFill/>
            <a:miter lim="800000"/>
            <a:headEnd/>
            <a:tailEnd/>
          </a:ln>
          <a:effectLst/>
        </p:spPr>
      </p:pic>
      <p:sp>
        <p:nvSpPr>
          <p:cNvPr id="7" name="Title 1"/>
          <p:cNvSpPr>
            <a:spLocks noGrp="1"/>
          </p:cNvSpPr>
          <p:nvPr>
            <p:ph type="title"/>
          </p:nvPr>
        </p:nvSpPr>
        <p:spPr>
          <a:xfrm>
            <a:off x="762000" y="0"/>
            <a:ext cx="7772400" cy="1143000"/>
          </a:xfrm>
        </p:spPr>
        <p:txBody>
          <a:bodyPr anchor="ctr"/>
          <a:lstStyle/>
          <a:p>
            <a:pPr algn="ctr"/>
            <a:r>
              <a:rPr lang="en-US" b="1" dirty="0" err="1"/>
              <a:t>Kerataan</a:t>
            </a:r>
            <a:r>
              <a:rPr lang="en-US" b="1" dirty="0"/>
              <a:t> </a:t>
            </a:r>
            <a:r>
              <a:rPr lang="en-US" b="1" dirty="0" err="1"/>
              <a:t>Permukaan</a:t>
            </a:r>
            <a:r>
              <a:rPr lang="en-US" b="1" dirty="0"/>
              <a:t> </a:t>
            </a:r>
            <a:r>
              <a:rPr lang="en-US" b="1" dirty="0" err="1"/>
              <a:t>Ukur</a:t>
            </a:r>
            <a:endParaRPr lang="id-ID" b="1" dirty="0"/>
          </a:p>
        </p:txBody>
      </p:sp>
      <p:pic>
        <p:nvPicPr>
          <p:cNvPr id="8" name="Picture 7"/>
          <p:cNvPicPr/>
          <p:nvPr/>
        </p:nvPicPr>
        <p:blipFill>
          <a:blip r:embed="rId3"/>
          <a:srcRect/>
          <a:stretch>
            <a:fillRect/>
          </a:stretch>
        </p:blipFill>
        <p:spPr bwMode="auto">
          <a:xfrm>
            <a:off x="146050" y="4414574"/>
            <a:ext cx="8616950" cy="2419363"/>
          </a:xfrm>
          <a:prstGeom prst="rect">
            <a:avLst/>
          </a:prstGeom>
          <a:noFill/>
          <a:ln w="9525">
            <a:noFill/>
            <a:miter lim="800000"/>
            <a:headEnd/>
            <a:tailEnd/>
          </a:ln>
        </p:spPr>
      </p:pic>
    </p:spTree>
    <p:extLst>
      <p:ext uri="{BB962C8B-B14F-4D97-AF65-F5344CB8AC3E}">
        <p14:creationId xmlns:p14="http://schemas.microsoft.com/office/powerpoint/2010/main" val="1182106636"/>
      </p:ext>
    </p:extLst>
  </p:cSld>
  <p:clrMapOvr>
    <a:masterClrMapping/>
  </p:clrMapOvr>
  <p:transition spd="slow">
    <p:pull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34</a:t>
            </a:fld>
            <a:endParaRPr lang="id-ID"/>
          </a:p>
        </p:txBody>
      </p:sp>
      <p:sp>
        <p:nvSpPr>
          <p:cNvPr id="5" name="Content Placeholder 4"/>
          <p:cNvSpPr>
            <a:spLocks noGrp="1"/>
          </p:cNvSpPr>
          <p:nvPr>
            <p:ph sz="quarter" idx="1"/>
          </p:nvPr>
        </p:nvSpPr>
        <p:spPr/>
        <p:txBody>
          <a:bodyPr>
            <a:normAutofit fontScale="85000" lnSpcReduction="20000"/>
          </a:bodyPr>
          <a:lstStyle/>
          <a:p>
            <a:pPr>
              <a:buNone/>
            </a:pPr>
            <a:r>
              <a:rPr lang="id-ID" dirty="0"/>
              <a:t>Pengujian keparallelan muka ukur menggunakan optical paralel  1 set (sebanyak 4 piece). Untuk micrometer ukuran diatas 25 mm dibutuhkan gauge block grade 0 atau 1 dengan ukuran sesuai rentang pengukuran mikrometer dikurangi 2 kali ukuran optical paralel.</a:t>
            </a:r>
          </a:p>
          <a:p>
            <a:pPr>
              <a:buNone/>
            </a:pPr>
            <a:r>
              <a:rPr lang="id-ID" i="1" dirty="0"/>
              <a:t> </a:t>
            </a:r>
            <a:endParaRPr lang="id-ID" dirty="0"/>
          </a:p>
          <a:p>
            <a:pPr fontAlgn="base" hangingPunct="0">
              <a:buNone/>
            </a:pPr>
            <a:r>
              <a:rPr lang="id-ID" dirty="0"/>
              <a:t>Dengan hati-hati letakkan optical parallel no.1 tepat diantara kedua permukaan ukur mikrometer untuk ukuran 0 mm </a:t>
            </a:r>
            <a:r>
              <a:rPr lang="en-US" dirty="0"/>
              <a:t>~ </a:t>
            </a:r>
            <a:r>
              <a:rPr lang="id-ID" dirty="0"/>
              <a:t>25 mm. Gunakan gauge block diantara optical paralel untuk mikrometer ukuran diatas 25 mm. Hitung jumlah garis interferensi merah. Ulangi pekerjaan pada point 2 dengan optical paralel no. 2, 3 dan 4. </a:t>
            </a:r>
          </a:p>
          <a:p>
            <a:pPr algn="ctr">
              <a:buNone/>
            </a:pPr>
            <a:r>
              <a:rPr lang="id-ID" b="1" dirty="0"/>
              <a:t>P=λ/2.n</a:t>
            </a:r>
            <a:endParaRPr lang="id-ID" dirty="0"/>
          </a:p>
          <a:p>
            <a:pPr>
              <a:buNone/>
            </a:pPr>
            <a:r>
              <a:rPr lang="id-ID" dirty="0"/>
              <a:t>P = kesejajaran (μm)</a:t>
            </a:r>
          </a:p>
          <a:p>
            <a:pPr>
              <a:buNone/>
            </a:pPr>
            <a:r>
              <a:rPr lang="id-ID" dirty="0"/>
              <a:t>n = jumlah garis interferensi merah</a:t>
            </a:r>
          </a:p>
          <a:p>
            <a:pPr>
              <a:buNone/>
            </a:pPr>
            <a:r>
              <a:rPr lang="id-ID" dirty="0"/>
              <a:t>λ = panjang gelombang cahaya dimana λ/2 = 0.32 μm</a:t>
            </a:r>
          </a:p>
          <a:p>
            <a:pPr>
              <a:buNone/>
            </a:pPr>
            <a:endParaRPr lang="id-ID" dirty="0"/>
          </a:p>
        </p:txBody>
      </p:sp>
      <p:sp>
        <p:nvSpPr>
          <p:cNvPr id="6" name="Title 1"/>
          <p:cNvSpPr txBox="1">
            <a:spLocks/>
          </p:cNvSpPr>
          <p:nvPr/>
        </p:nvSpPr>
        <p:spPr bwMode="auto">
          <a:xfrm>
            <a:off x="7620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algn="ctr"/>
            <a:r>
              <a:rPr lang="id-ID" b="1" dirty="0"/>
              <a:t>Keparalelan dari Permukaan Ukur</a:t>
            </a:r>
          </a:p>
        </p:txBody>
      </p:sp>
      <p:sp>
        <p:nvSpPr>
          <p:cNvPr id="2" name="Footer Placeholder 1">
            <a:extLst>
              <a:ext uri="{FF2B5EF4-FFF2-40B4-BE49-F238E27FC236}">
                <a16:creationId xmlns:a16="http://schemas.microsoft.com/office/drawing/2014/main" id="{4505A478-8539-4477-92AE-1556CAE13BA5}"/>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3965334060"/>
      </p:ext>
    </p:extLst>
  </p:cSld>
  <p:clrMapOvr>
    <a:masterClrMapping/>
  </p:clrMapOvr>
  <p:transition spd="slow">
    <p:pull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it-IT"/>
              <a:t>Mikrometer 01/Rev 01. (c)Copyright, sentral sistem, Juli 2020</a:t>
            </a:r>
            <a:endParaRPr lang="id-ID"/>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35</a:t>
            </a:fld>
            <a:endParaRPr lang="id-ID"/>
          </a:p>
        </p:txBody>
      </p:sp>
      <p:sp>
        <p:nvSpPr>
          <p:cNvPr id="6" name="Content Placeholder 5"/>
          <p:cNvSpPr>
            <a:spLocks noGrp="1"/>
          </p:cNvSpPr>
          <p:nvPr>
            <p:ph sz="quarter" idx="1"/>
          </p:nvPr>
        </p:nvSpPr>
        <p:spPr/>
        <p:txBody>
          <a:bodyPr/>
          <a:lstStyle/>
          <a:p>
            <a:r>
              <a:rPr lang="id-ID" dirty="0"/>
              <a:t>Contoh Optical Parallel</a:t>
            </a:r>
          </a:p>
        </p:txBody>
      </p:sp>
      <p:pic>
        <p:nvPicPr>
          <p:cNvPr id="63490" name="Picture 2"/>
          <p:cNvPicPr>
            <a:picLocks noChangeAspect="1" noChangeArrowheads="1"/>
          </p:cNvPicPr>
          <p:nvPr/>
        </p:nvPicPr>
        <p:blipFill>
          <a:blip r:embed="rId2"/>
          <a:srcRect/>
          <a:stretch>
            <a:fillRect/>
          </a:stretch>
        </p:blipFill>
        <p:spPr bwMode="auto">
          <a:xfrm>
            <a:off x="214282" y="2302165"/>
            <a:ext cx="4214842" cy="3841480"/>
          </a:xfrm>
          <a:prstGeom prst="rect">
            <a:avLst/>
          </a:prstGeom>
          <a:noFill/>
          <a:ln w="9525">
            <a:noFill/>
            <a:miter lim="800000"/>
            <a:headEnd/>
            <a:tailEnd/>
          </a:ln>
          <a:effectLst/>
        </p:spPr>
      </p:pic>
      <p:pic>
        <p:nvPicPr>
          <p:cNvPr id="63491" name="Picture 3"/>
          <p:cNvPicPr>
            <a:picLocks noChangeAspect="1" noChangeArrowheads="1"/>
          </p:cNvPicPr>
          <p:nvPr/>
        </p:nvPicPr>
        <p:blipFill>
          <a:blip r:embed="rId3"/>
          <a:srcRect/>
          <a:stretch>
            <a:fillRect/>
          </a:stretch>
        </p:blipFill>
        <p:spPr bwMode="auto">
          <a:xfrm>
            <a:off x="4857752" y="2380667"/>
            <a:ext cx="3929090" cy="3684477"/>
          </a:xfrm>
          <a:prstGeom prst="rect">
            <a:avLst/>
          </a:prstGeom>
          <a:noFill/>
          <a:ln w="9525">
            <a:noFill/>
            <a:miter lim="800000"/>
            <a:headEnd/>
            <a:tailEnd/>
          </a:ln>
          <a:effectLst/>
        </p:spPr>
      </p:pic>
      <p:sp>
        <p:nvSpPr>
          <p:cNvPr id="9" name="Title 1"/>
          <p:cNvSpPr txBox="1">
            <a:spLocks/>
          </p:cNvSpPr>
          <p:nvPr/>
        </p:nvSpPr>
        <p:spPr bwMode="auto">
          <a:xfrm>
            <a:off x="7620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algn="ctr"/>
            <a:r>
              <a:rPr lang="id-ID" b="1" dirty="0"/>
              <a:t>Keparalelan dari Permukaan Ukur</a:t>
            </a:r>
          </a:p>
        </p:txBody>
      </p:sp>
    </p:spTree>
    <p:extLst>
      <p:ext uri="{BB962C8B-B14F-4D97-AF65-F5344CB8AC3E}">
        <p14:creationId xmlns:p14="http://schemas.microsoft.com/office/powerpoint/2010/main" val="3213980349"/>
      </p:ext>
    </p:extLst>
  </p:cSld>
  <p:clrMapOvr>
    <a:masterClrMapping/>
  </p:clrMapOvr>
  <p:transition spd="slow">
    <p:pull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it-IT"/>
              <a:t>Mikrometer 01/Rev 01. (c)Copyright, sentral sistem, Juli 2020</a:t>
            </a:r>
            <a:endParaRPr lang="id-ID"/>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36</a:t>
            </a:fld>
            <a:endParaRPr lang="id-ID"/>
          </a:p>
        </p:txBody>
      </p:sp>
      <p:pic>
        <p:nvPicPr>
          <p:cNvPr id="60418" name="Picture 2"/>
          <p:cNvPicPr>
            <a:picLocks noChangeAspect="1" noChangeArrowheads="1"/>
          </p:cNvPicPr>
          <p:nvPr/>
        </p:nvPicPr>
        <p:blipFill>
          <a:blip r:embed="rId2"/>
          <a:srcRect/>
          <a:stretch>
            <a:fillRect/>
          </a:stretch>
        </p:blipFill>
        <p:spPr bwMode="auto">
          <a:xfrm>
            <a:off x="3581400" y="63768"/>
            <a:ext cx="5340350" cy="3258186"/>
          </a:xfrm>
          <a:prstGeom prst="rect">
            <a:avLst/>
          </a:prstGeom>
          <a:noFill/>
          <a:ln w="9525">
            <a:noFill/>
            <a:miter lim="800000"/>
            <a:headEnd/>
            <a:tailEnd/>
          </a:ln>
          <a:effectLst/>
        </p:spPr>
      </p:pic>
      <p:sp>
        <p:nvSpPr>
          <p:cNvPr id="7" name="Title 1"/>
          <p:cNvSpPr txBox="1">
            <a:spLocks/>
          </p:cNvSpPr>
          <p:nvPr/>
        </p:nvSpPr>
        <p:spPr bwMode="auto">
          <a:xfrm>
            <a:off x="146050" y="162645"/>
            <a:ext cx="3276600" cy="3060432"/>
          </a:xfrm>
          <a:prstGeom prst="rect">
            <a:avLst/>
          </a:prstGeom>
          <a:solidFill>
            <a:schemeClr val="tx2">
              <a:lumMod val="20000"/>
              <a:lumOff val="80000"/>
            </a:schemeClr>
          </a:solidFill>
          <a:ln>
            <a:noFill/>
          </a:ln>
        </p:spPr>
        <p:txBody>
          <a:bodyPr vert="horz" wrap="square" lIns="91440" tIns="45720" rIns="91440" bIns="9144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algn="ctr"/>
            <a:r>
              <a:rPr lang="id-ID" b="1" dirty="0"/>
              <a:t>Keparalelan dari Permukaan Ukur</a:t>
            </a:r>
          </a:p>
        </p:txBody>
      </p:sp>
      <p:pic>
        <p:nvPicPr>
          <p:cNvPr id="8" name="Picture 7"/>
          <p:cNvPicPr/>
          <p:nvPr/>
        </p:nvPicPr>
        <p:blipFill>
          <a:blip r:embed="rId3"/>
          <a:srcRect/>
          <a:stretch>
            <a:fillRect/>
          </a:stretch>
        </p:blipFill>
        <p:spPr bwMode="auto">
          <a:xfrm>
            <a:off x="146050" y="3346784"/>
            <a:ext cx="8572528" cy="3320716"/>
          </a:xfrm>
          <a:prstGeom prst="rect">
            <a:avLst/>
          </a:prstGeom>
          <a:noFill/>
          <a:ln w="9525">
            <a:noFill/>
            <a:miter lim="800000"/>
            <a:headEnd/>
            <a:tailEnd/>
          </a:ln>
        </p:spPr>
      </p:pic>
    </p:spTree>
    <p:extLst>
      <p:ext uri="{BB962C8B-B14F-4D97-AF65-F5344CB8AC3E}">
        <p14:creationId xmlns:p14="http://schemas.microsoft.com/office/powerpoint/2010/main" val="2232721629"/>
      </p:ext>
    </p:extLst>
  </p:cSld>
  <p:clrMapOvr>
    <a:masterClrMapping/>
  </p:clrMapOvr>
  <p:transition spd="slow">
    <p:pull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it-IT"/>
              <a:t>Mikrometer 01/Rev 01. (c)Copyright, sentral sistem, Juli 2020</a:t>
            </a:r>
            <a:endParaRPr lang="id-ID"/>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37</a:t>
            </a:fld>
            <a:endParaRPr lang="id-ID"/>
          </a:p>
        </p:txBody>
      </p:sp>
      <p:pic>
        <p:nvPicPr>
          <p:cNvPr id="8" name="Picture 7"/>
          <p:cNvPicPr/>
          <p:nvPr/>
        </p:nvPicPr>
        <p:blipFill>
          <a:blip r:embed="rId2"/>
          <a:srcRect/>
          <a:stretch>
            <a:fillRect/>
          </a:stretch>
        </p:blipFill>
        <p:spPr bwMode="auto">
          <a:xfrm>
            <a:off x="146050" y="1295400"/>
            <a:ext cx="8693150" cy="5372100"/>
          </a:xfrm>
          <a:prstGeom prst="rect">
            <a:avLst/>
          </a:prstGeom>
          <a:noFill/>
          <a:ln w="9525">
            <a:noFill/>
            <a:miter lim="800000"/>
            <a:headEnd/>
            <a:tailEnd/>
          </a:ln>
        </p:spPr>
      </p:pic>
      <p:sp>
        <p:nvSpPr>
          <p:cNvPr id="9" name="Title 1"/>
          <p:cNvSpPr txBox="1">
            <a:spLocks/>
          </p:cNvSpPr>
          <p:nvPr/>
        </p:nvSpPr>
        <p:spPr bwMode="auto">
          <a:xfrm>
            <a:off x="7620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algn="ctr"/>
            <a:r>
              <a:rPr lang="id-ID" b="1" dirty="0"/>
              <a:t>Keparalelan dari Permukaan Ukur</a:t>
            </a:r>
          </a:p>
        </p:txBody>
      </p:sp>
    </p:spTree>
    <p:extLst>
      <p:ext uri="{BB962C8B-B14F-4D97-AF65-F5344CB8AC3E}">
        <p14:creationId xmlns:p14="http://schemas.microsoft.com/office/powerpoint/2010/main" val="2381704128"/>
      </p:ext>
    </p:extLst>
  </p:cSld>
  <p:clrMapOvr>
    <a:masterClrMapping/>
  </p:clrMapOvr>
  <p:transition spd="slow">
    <p:pull dir="d"/>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p:cNvSpPr>
            <a:spLocks noGrp="1"/>
          </p:cNvSpPr>
          <p:nvPr>
            <p:ph type="title"/>
          </p:nvPr>
        </p:nvSpPr>
        <p:spPr>
          <a:xfrm>
            <a:off x="0" y="0"/>
            <a:ext cx="9144000" cy="1371600"/>
          </a:xfrm>
        </p:spPr>
        <p:txBody>
          <a:bodyPr anchor="ctr"/>
          <a:lstStyle/>
          <a:p>
            <a:pPr algn="ctr" eaLnBrk="1" hangingPunct="1"/>
            <a:r>
              <a:rPr lang="id-ID" altLang="en-US" sz="3600" b="1">
                <a:solidFill>
                  <a:schemeClr val="tx1"/>
                </a:solidFill>
              </a:rPr>
              <a:t>Pembersihan </a:t>
            </a:r>
            <a:r>
              <a:rPr lang="en-US" altLang="en-US" sz="3600" b="1">
                <a:solidFill>
                  <a:schemeClr val="tx1"/>
                </a:solidFill>
              </a:rPr>
              <a:t>G</a:t>
            </a:r>
            <a:r>
              <a:rPr lang="id-ID" altLang="en-US" sz="3600" b="1">
                <a:solidFill>
                  <a:schemeClr val="tx1"/>
                </a:solidFill>
              </a:rPr>
              <a:t>auge </a:t>
            </a:r>
            <a:r>
              <a:rPr lang="en-US" altLang="en-US" sz="3600" b="1">
                <a:solidFill>
                  <a:schemeClr val="tx1"/>
                </a:solidFill>
              </a:rPr>
              <a:t>B</a:t>
            </a:r>
            <a:r>
              <a:rPr lang="id-ID" altLang="en-US" sz="3600" b="1">
                <a:solidFill>
                  <a:schemeClr val="tx1"/>
                </a:solidFill>
              </a:rPr>
              <a:t>lock </a:t>
            </a:r>
            <a:r>
              <a:rPr lang="en-US" altLang="en-US" sz="3600" b="1">
                <a:solidFill>
                  <a:schemeClr val="tx1"/>
                </a:solidFill>
              </a:rPr>
              <a:t>S</a:t>
            </a:r>
            <a:r>
              <a:rPr lang="id-ID" altLang="en-US" sz="3600" b="1">
                <a:solidFill>
                  <a:schemeClr val="tx1"/>
                </a:solidFill>
              </a:rPr>
              <a:t>tandar </a:t>
            </a:r>
          </a:p>
        </p:txBody>
      </p:sp>
      <p:pic>
        <p:nvPicPr>
          <p:cNvPr id="49155" name="Picture 2" descr="C:\Users\REMIRA\Pictures\IMG02085-20110715-1509.jp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676400" y="1295400"/>
            <a:ext cx="5791200" cy="4572000"/>
          </a:xfrm>
          <a:noFill/>
        </p:spPr>
      </p:pic>
      <p:sp>
        <p:nvSpPr>
          <p:cNvPr id="7" name="Rectangle 6">
            <a:extLst>
              <a:ext uri="{FF2B5EF4-FFF2-40B4-BE49-F238E27FC236}">
                <a16:creationId xmlns:a16="http://schemas.microsoft.com/office/drawing/2014/main" id="{5390FD7F-1D99-4D76-9357-FFF8F9B1F11A}"/>
              </a:ext>
            </a:extLst>
          </p:cNvPr>
          <p:cNvSpPr/>
          <p:nvPr/>
        </p:nvSpPr>
        <p:spPr>
          <a:xfrm>
            <a:off x="0" y="6400800"/>
            <a:ext cx="914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157" name="Slide Number Placeholder 7"/>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089430B-6231-4F79-ADEA-F5F29BF8EFFE}" type="slidenum">
              <a:rPr lang="en-US" altLang="en-US" smtClean="0">
                <a:solidFill>
                  <a:srgbClr val="FFFFFF"/>
                </a:solidFill>
                <a:latin typeface="Franklin Gothic Book" panose="020B0503020102020204" pitchFamily="34" charset="0"/>
              </a:rPr>
              <a:pPr/>
              <a:t>38</a:t>
            </a:fld>
            <a:endParaRPr lang="en-US" altLang="en-US">
              <a:solidFill>
                <a:srgbClr val="FFFFFF"/>
              </a:solidFill>
              <a:latin typeface="Franklin Gothic Book" panose="020B0503020102020204" pitchFamily="34" charset="0"/>
            </a:endParaRPr>
          </a:p>
        </p:txBody>
      </p:sp>
      <p:sp>
        <p:nvSpPr>
          <p:cNvPr id="2" name="Footer Placeholder 1">
            <a:extLst>
              <a:ext uri="{FF2B5EF4-FFF2-40B4-BE49-F238E27FC236}">
                <a16:creationId xmlns:a16="http://schemas.microsoft.com/office/drawing/2014/main" id="{0498D342-D8BC-470F-B71A-3A393BA76452}"/>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0"/>
            <a:ext cx="9144000" cy="1143000"/>
          </a:xfrm>
        </p:spPr>
        <p:txBody>
          <a:bodyPr anchor="ctr"/>
          <a:lstStyle/>
          <a:p>
            <a:pPr algn="ctr"/>
            <a:r>
              <a:rPr lang="en-US" altLang="en-US" b="1">
                <a:solidFill>
                  <a:schemeClr val="tx1"/>
                </a:solidFill>
              </a:rPr>
              <a:t>Pengkondisian setelah pembersihan</a:t>
            </a:r>
            <a:endParaRPr lang="id-ID" altLang="en-US" b="1">
              <a:solidFill>
                <a:schemeClr val="tx1"/>
              </a:solidFill>
            </a:endParaRPr>
          </a:p>
        </p:txBody>
      </p:sp>
      <p:sp>
        <p:nvSpPr>
          <p:cNvPr id="50179"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D073AA-EF33-4250-8585-3533123D3D3E}" type="slidenum">
              <a:rPr lang="en-US" altLang="en-US" smtClean="0">
                <a:solidFill>
                  <a:srgbClr val="FFFFFF"/>
                </a:solidFill>
                <a:latin typeface="Franklin Gothic Book" panose="020B0503020102020204" pitchFamily="34" charset="0"/>
              </a:rPr>
              <a:pPr/>
              <a:t>39</a:t>
            </a:fld>
            <a:endParaRPr lang="en-US" altLang="en-US">
              <a:solidFill>
                <a:srgbClr val="FFFFFF"/>
              </a:solidFill>
              <a:latin typeface="Franklin Gothic Book" panose="020B0503020102020204" pitchFamily="34" charset="0"/>
            </a:endParaRPr>
          </a:p>
        </p:txBody>
      </p:sp>
      <p:pic>
        <p:nvPicPr>
          <p:cNvPr id="50180" name="Picture 2" descr="E:\Doc.perusahaan\Doc. Perusahaan\MMF\gambar teknik\21072011(032).jp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t="5333" r="5000" b="16000"/>
          <a:stretch>
            <a:fillRect/>
          </a:stretch>
        </p:blipFill>
        <p:spPr>
          <a:xfrm>
            <a:off x="228600" y="1600200"/>
            <a:ext cx="8686800" cy="4495800"/>
          </a:xfrm>
          <a:noFill/>
        </p:spPr>
      </p:pic>
      <p:sp>
        <p:nvSpPr>
          <p:cNvPr id="2" name="Footer Placeholder 1">
            <a:extLst>
              <a:ext uri="{FF2B5EF4-FFF2-40B4-BE49-F238E27FC236}">
                <a16:creationId xmlns:a16="http://schemas.microsoft.com/office/drawing/2014/main" id="{B2BF7329-8AD9-4F24-AA54-92CFDDFD46CF}"/>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2"/>
          <a:srcRect/>
          <a:stretch>
            <a:fillRect/>
          </a:stretch>
        </p:blipFill>
        <p:spPr bwMode="auto">
          <a:xfrm>
            <a:off x="4104888" y="4603526"/>
            <a:ext cx="5007027" cy="2254473"/>
          </a:xfrm>
          <a:prstGeom prst="rect">
            <a:avLst/>
          </a:prstGeom>
          <a:noFill/>
          <a:ln w="9525">
            <a:noFill/>
            <a:miter lim="800000"/>
            <a:headEnd/>
            <a:tailEnd/>
          </a:ln>
          <a:effectLst/>
        </p:spPr>
      </p:pic>
      <p:sp>
        <p:nvSpPr>
          <p:cNvPr id="3" name="Content Placeholder 2"/>
          <p:cNvSpPr>
            <a:spLocks noGrp="1"/>
          </p:cNvSpPr>
          <p:nvPr>
            <p:ph sz="quarter" idx="1"/>
          </p:nvPr>
        </p:nvSpPr>
        <p:spPr>
          <a:xfrm>
            <a:off x="142039" y="152400"/>
            <a:ext cx="3972761" cy="1752600"/>
          </a:xfrm>
        </p:spPr>
        <p:txBody>
          <a:bodyPr/>
          <a:lstStyle/>
          <a:p>
            <a:pPr marL="0" indent="0">
              <a:buNone/>
            </a:pPr>
            <a:r>
              <a:rPr lang="id-ID" sz="2400" dirty="0"/>
              <a:t>Satu abad kemudian, James Watt menciptakan Micrometer seperti ditunjukkan pada gambar disamping. </a:t>
            </a:r>
          </a:p>
          <a:p>
            <a:pPr marL="0" indent="0">
              <a:buNone/>
            </a:pPr>
            <a:r>
              <a:rPr lang="id-ID" sz="2400" dirty="0"/>
              <a:t>Skala pembacaan terkecilnya mencapai 1/10.000 inch.</a:t>
            </a:r>
          </a:p>
          <a:p>
            <a:pPr marL="0" indent="0">
              <a:buNone/>
            </a:pPr>
            <a:endParaRPr lang="id-ID" sz="2400" dirty="0"/>
          </a:p>
        </p:txBody>
      </p:sp>
      <p:sp>
        <p:nvSpPr>
          <p:cNvPr id="8" name="Rectangle 7"/>
          <p:cNvSpPr/>
          <p:nvPr/>
        </p:nvSpPr>
        <p:spPr>
          <a:xfrm>
            <a:off x="142039" y="2703016"/>
            <a:ext cx="3972761" cy="4154984"/>
          </a:xfrm>
          <a:prstGeom prst="rect">
            <a:avLst/>
          </a:prstGeom>
        </p:spPr>
        <p:txBody>
          <a:bodyPr wrap="square">
            <a:spAutoFit/>
          </a:bodyPr>
          <a:lstStyle/>
          <a:p>
            <a:r>
              <a:rPr lang="id-ID" sz="2400" dirty="0">
                <a:latin typeface="+mn-lt"/>
              </a:rPr>
              <a:t>Selanjutya Micrometer dikembangkan secara komersil oleh Jean Laurent Palmer dari Paris pada tahun 1848.</a:t>
            </a:r>
          </a:p>
          <a:p>
            <a:r>
              <a:rPr lang="id-ID" sz="2400" dirty="0">
                <a:latin typeface="+mn-lt"/>
              </a:rPr>
              <a:t>Micrometer modern yang ada pada sekarang ini meniru konsep desain dari Palmer, dimana terdapat bingkai berbentuk huruf U, adanya thimble, sleeve, anvil dan spindle.</a:t>
            </a:r>
          </a:p>
        </p:txBody>
      </p:sp>
      <p:pic>
        <p:nvPicPr>
          <p:cNvPr id="7" name="Picture 2" descr="http://img.photobucket.com/albums/v341/rivett608/wattmicrometer.jpg"/>
          <p:cNvPicPr>
            <a:picLocks noChangeAspect="1" noChangeArrowheads="1"/>
          </p:cNvPicPr>
          <p:nvPr/>
        </p:nvPicPr>
        <p:blipFill>
          <a:blip r:embed="rId3"/>
          <a:srcRect/>
          <a:stretch>
            <a:fillRect/>
          </a:stretch>
        </p:blipFill>
        <p:spPr bwMode="auto">
          <a:xfrm>
            <a:off x="4349416" y="73944"/>
            <a:ext cx="4762500" cy="4600576"/>
          </a:xfrm>
          <a:prstGeom prst="rect">
            <a:avLst/>
          </a:prstGeom>
          <a:noFill/>
        </p:spPr>
      </p:pic>
      <p:sp>
        <p:nvSpPr>
          <p:cNvPr id="10" name="TextBox 9"/>
          <p:cNvSpPr txBox="1"/>
          <p:nvPr/>
        </p:nvSpPr>
        <p:spPr>
          <a:xfrm>
            <a:off x="5209870" y="4234194"/>
            <a:ext cx="3214710" cy="369332"/>
          </a:xfrm>
          <a:prstGeom prst="rect">
            <a:avLst/>
          </a:prstGeom>
          <a:noFill/>
        </p:spPr>
        <p:txBody>
          <a:bodyPr wrap="square" rtlCol="0">
            <a:spAutoFit/>
          </a:bodyPr>
          <a:lstStyle/>
          <a:p>
            <a:r>
              <a:rPr lang="id-ID" dirty="0"/>
              <a:t>Museum of Science, London</a:t>
            </a:r>
          </a:p>
        </p:txBody>
      </p:sp>
      <p:sp>
        <p:nvSpPr>
          <p:cNvPr id="12" name="Rectangle 11"/>
          <p:cNvSpPr/>
          <p:nvPr/>
        </p:nvSpPr>
        <p:spPr>
          <a:xfrm>
            <a:off x="6813214" y="5334485"/>
            <a:ext cx="2298701" cy="1200329"/>
          </a:xfrm>
          <a:prstGeom prst="rect">
            <a:avLst/>
          </a:prstGeom>
        </p:spPr>
        <p:txBody>
          <a:bodyPr wrap="square">
            <a:spAutoFit/>
          </a:bodyPr>
          <a:lstStyle/>
          <a:p>
            <a:r>
              <a:rPr lang="id-ID" sz="1200" dirty="0"/>
              <a:t>Micrometer buatan Jean Laurent PALMER yang dipatenkan di Paris, Perancis pada tahun 1948.</a:t>
            </a:r>
          </a:p>
          <a:p>
            <a:r>
              <a:rPr lang="id-ID" sz="1200" dirty="0"/>
              <a:t>Rentang ukur 0 mm – 20 mm dengan akurasi 0.05 mm.</a:t>
            </a:r>
          </a:p>
        </p:txBody>
      </p:sp>
      <p:sp>
        <p:nvSpPr>
          <p:cNvPr id="2" name="Footer Placeholder 1">
            <a:extLst>
              <a:ext uri="{FF2B5EF4-FFF2-40B4-BE49-F238E27FC236}">
                <a16:creationId xmlns:a16="http://schemas.microsoft.com/office/drawing/2014/main" id="{3E8EE6F1-89F5-4DD5-B6D3-0269C9A0CB16}"/>
              </a:ext>
            </a:extLst>
          </p:cNvPr>
          <p:cNvSpPr>
            <a:spLocks noGrp="1"/>
          </p:cNvSpPr>
          <p:nvPr>
            <p:ph type="ftr" sz="quarter" idx="11"/>
          </p:nvPr>
        </p:nvSpPr>
        <p:spPr/>
        <p:txBody>
          <a:bodyPr/>
          <a:lstStyle/>
          <a:p>
            <a:pPr>
              <a:defRPr/>
            </a:pPr>
            <a:r>
              <a:rPr lang="en-US"/>
              <a:t>Mikrometer 01/Rev 01. (c)Copyright, sentral sistem, Juli 2020</a:t>
            </a:r>
          </a:p>
        </p:txBody>
      </p:sp>
      <p:sp>
        <p:nvSpPr>
          <p:cNvPr id="4" name="Slide Number Placeholder 3">
            <a:extLst>
              <a:ext uri="{FF2B5EF4-FFF2-40B4-BE49-F238E27FC236}">
                <a16:creationId xmlns:a16="http://schemas.microsoft.com/office/drawing/2014/main" id="{DE9FA14A-A185-4792-BEF1-401A7B752EDF}"/>
              </a:ext>
            </a:extLst>
          </p:cNvPr>
          <p:cNvSpPr>
            <a:spLocks noGrp="1"/>
          </p:cNvSpPr>
          <p:nvPr>
            <p:ph type="sldNum" sz="quarter" idx="12"/>
          </p:nvPr>
        </p:nvSpPr>
        <p:spPr/>
        <p:txBody>
          <a:bodyPr/>
          <a:lstStyle/>
          <a:p>
            <a:pPr>
              <a:defRPr/>
            </a:pPr>
            <a:fld id="{3D68A16A-9F17-4C2A-8D50-A3C76B603F8A}" type="slidenum">
              <a:rPr lang="en-US" altLang="en-US" smtClean="0"/>
              <a:pPr>
                <a:defRPr/>
              </a:pPr>
              <a:t>4</a:t>
            </a:fld>
            <a:endParaRPr lang="en-US" altLang="en-US"/>
          </a:p>
        </p:txBody>
      </p:sp>
    </p:spTree>
    <p:extLst>
      <p:ext uri="{BB962C8B-B14F-4D97-AF65-F5344CB8AC3E}">
        <p14:creationId xmlns:p14="http://schemas.microsoft.com/office/powerpoint/2010/main" val="3173334013"/>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F6B0D7-029C-40B4-AD18-4392F996F171}" type="slidenum">
              <a:rPr lang="en-US" altLang="en-US" smtClean="0">
                <a:solidFill>
                  <a:srgbClr val="FFFFFF"/>
                </a:solidFill>
                <a:latin typeface="Franklin Gothic Book" panose="020B0503020102020204" pitchFamily="34" charset="0"/>
              </a:rPr>
              <a:pPr/>
              <a:t>40</a:t>
            </a:fld>
            <a:endParaRPr lang="en-US" altLang="en-US">
              <a:solidFill>
                <a:srgbClr val="FFFFFF"/>
              </a:solidFill>
              <a:latin typeface="Franklin Gothic Book" panose="020B0503020102020204" pitchFamily="34" charset="0"/>
            </a:endParaRPr>
          </a:p>
        </p:txBody>
      </p:sp>
      <p:sp>
        <p:nvSpPr>
          <p:cNvPr id="51204" name="Rectangle 12"/>
          <p:cNvSpPr>
            <a:spLocks noGrp="1"/>
          </p:cNvSpPr>
          <p:nvPr>
            <p:ph sz="quarter" idx="1"/>
          </p:nvPr>
        </p:nvSpPr>
        <p:spPr>
          <a:xfrm>
            <a:off x="228600" y="1143000"/>
            <a:ext cx="8534400" cy="1524000"/>
          </a:xfrm>
        </p:spPr>
        <p:txBody>
          <a:bodyPr/>
          <a:lstStyle/>
          <a:p>
            <a:pPr marL="457200" indent="-457200" eaLnBrk="1" hangingPunct="1">
              <a:buFont typeface="Wingdings" panose="05000000000000000000" pitchFamily="2" charset="2"/>
              <a:buNone/>
            </a:pPr>
            <a:r>
              <a:rPr lang="en-US" altLang="en-US" sz="2000" b="1" i="1" dirty="0" err="1">
                <a:solidFill>
                  <a:srgbClr val="000000"/>
                </a:solidFill>
                <a:latin typeface="Trebuchet MS" panose="020B0603020202020204" pitchFamily="34" charset="0"/>
              </a:rPr>
              <a:t>Pemeriksaan</a:t>
            </a:r>
            <a:r>
              <a:rPr lang="en-US" altLang="en-US" sz="2000" b="1" i="1" dirty="0">
                <a:solidFill>
                  <a:srgbClr val="000000"/>
                </a:solidFill>
                <a:latin typeface="Trebuchet MS" panose="020B0603020202020204" pitchFamily="34" charset="0"/>
              </a:rPr>
              <a:t> </a:t>
            </a:r>
            <a:r>
              <a:rPr lang="en-US" altLang="en-US" sz="2000" b="1" i="1" dirty="0" err="1">
                <a:solidFill>
                  <a:srgbClr val="000000"/>
                </a:solidFill>
                <a:latin typeface="Trebuchet MS" panose="020B0603020202020204" pitchFamily="34" charset="0"/>
              </a:rPr>
              <a:t>nilai</a:t>
            </a:r>
            <a:r>
              <a:rPr lang="en-US" altLang="en-US" sz="2000" b="1" i="1" dirty="0">
                <a:solidFill>
                  <a:srgbClr val="000000"/>
                </a:solidFill>
                <a:latin typeface="Trebuchet MS" panose="020B0603020202020204" pitchFamily="34" charset="0"/>
              </a:rPr>
              <a:t> </a:t>
            </a:r>
            <a:r>
              <a:rPr lang="en-US" altLang="en-US" sz="2000" b="1" i="1" dirty="0" err="1">
                <a:solidFill>
                  <a:srgbClr val="000000"/>
                </a:solidFill>
                <a:latin typeface="Trebuchet MS" panose="020B0603020202020204" pitchFamily="34" charset="0"/>
              </a:rPr>
              <a:t>skala</a:t>
            </a:r>
            <a:r>
              <a:rPr lang="id-ID" altLang="en-US" sz="2000" b="1" i="1" dirty="0">
                <a:solidFill>
                  <a:srgbClr val="000000"/>
                </a:solidFill>
                <a:latin typeface="Trebuchet MS" panose="020B0603020202020204" pitchFamily="34" charset="0"/>
              </a:rPr>
              <a:t> Maksimum </a:t>
            </a:r>
            <a:r>
              <a:rPr lang="en-US" altLang="en-US" sz="2000" b="1" i="1" dirty="0" err="1">
                <a:solidFill>
                  <a:srgbClr val="000000"/>
                </a:solidFill>
                <a:latin typeface="Trebuchet MS" panose="020B0603020202020204" pitchFamily="34" charset="0"/>
              </a:rPr>
              <a:t>dan</a:t>
            </a:r>
            <a:r>
              <a:rPr lang="en-US" altLang="en-US" sz="2000" b="1" i="1" dirty="0">
                <a:solidFill>
                  <a:srgbClr val="000000"/>
                </a:solidFill>
                <a:latin typeface="Trebuchet MS" panose="020B0603020202020204" pitchFamily="34" charset="0"/>
              </a:rPr>
              <a:t> </a:t>
            </a:r>
            <a:r>
              <a:rPr lang="id-ID" altLang="en-US" sz="2000" b="1" i="1" dirty="0">
                <a:solidFill>
                  <a:srgbClr val="000000"/>
                </a:solidFill>
                <a:latin typeface="Trebuchet MS" panose="020B0603020202020204" pitchFamily="34" charset="0"/>
              </a:rPr>
              <a:t>setting Nol</a:t>
            </a:r>
            <a:r>
              <a:rPr lang="en-US" altLang="en-US" sz="2000" b="1" i="1" dirty="0">
                <a:solidFill>
                  <a:srgbClr val="000000"/>
                </a:solidFill>
                <a:latin typeface="Trebuchet MS" panose="020B0603020202020204" pitchFamily="34" charset="0"/>
              </a:rPr>
              <a:t> </a:t>
            </a:r>
          </a:p>
          <a:p>
            <a:pPr marL="457200" indent="-457200" eaLnBrk="1" hangingPunct="1">
              <a:buFont typeface="Wingdings" panose="05000000000000000000" pitchFamily="2" charset="2"/>
              <a:buNone/>
            </a:pPr>
            <a:r>
              <a:rPr lang="en-US" altLang="en-US" sz="2000" b="1" i="1" dirty="0">
                <a:solidFill>
                  <a:srgbClr val="000000"/>
                </a:solidFill>
                <a:latin typeface="Trebuchet MS" panose="020B0603020202020204" pitchFamily="34" charset="0"/>
              </a:rPr>
              <a:t>(Pre-</a:t>
            </a:r>
            <a:r>
              <a:rPr lang="en-US" altLang="en-US" sz="2000" b="1" i="1" dirty="0" err="1">
                <a:solidFill>
                  <a:srgbClr val="000000"/>
                </a:solidFill>
                <a:latin typeface="Trebuchet MS" panose="020B0603020202020204" pitchFamily="34" charset="0"/>
              </a:rPr>
              <a:t>adjusment</a:t>
            </a:r>
            <a:r>
              <a:rPr lang="en-US" altLang="en-US" sz="2000" b="1" i="1" dirty="0">
                <a:solidFill>
                  <a:srgbClr val="000000"/>
                </a:solidFill>
                <a:latin typeface="Trebuchet MS" panose="020B0603020202020204" pitchFamily="34" charset="0"/>
              </a:rPr>
              <a:t> check)</a:t>
            </a:r>
          </a:p>
          <a:p>
            <a:pPr eaLnBrk="1" hangingPunct="1"/>
            <a:r>
              <a:rPr lang="en-US" altLang="en-US" sz="2000" i="1" dirty="0" err="1">
                <a:latin typeface="Trebuchet MS" panose="020B0603020202020204" pitchFamily="34" charset="0"/>
              </a:rPr>
              <a:t>Putar</a:t>
            </a:r>
            <a:r>
              <a:rPr lang="en-US" altLang="en-US" sz="2000" i="1" dirty="0">
                <a:latin typeface="Trebuchet MS" panose="020B0603020202020204" pitchFamily="34" charset="0"/>
              </a:rPr>
              <a:t> thimble </a:t>
            </a:r>
            <a:r>
              <a:rPr lang="en-US" altLang="en-US" sz="2000" i="1" dirty="0" err="1">
                <a:latin typeface="Trebuchet MS" panose="020B0603020202020204" pitchFamily="34" charset="0"/>
              </a:rPr>
              <a:t>dari</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nilai</a:t>
            </a:r>
            <a:r>
              <a:rPr lang="en-US" altLang="en-US" sz="2000" i="1" dirty="0">
                <a:latin typeface="Trebuchet MS" panose="020B0603020202020204" pitchFamily="34" charset="0"/>
              </a:rPr>
              <a:t> minimum </a:t>
            </a:r>
            <a:r>
              <a:rPr lang="en-US" altLang="en-US" sz="2000" i="1" dirty="0" err="1">
                <a:latin typeface="Trebuchet MS" panose="020B0603020202020204" pitchFamily="34" charset="0"/>
              </a:rPr>
              <a:t>ke</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nilai</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maksimum</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pengukuran</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atau</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sebaliknya</a:t>
            </a:r>
            <a:r>
              <a:rPr lang="en-US" altLang="en-US" sz="2000" i="1" dirty="0">
                <a:latin typeface="Trebuchet MS" panose="020B0603020202020204" pitchFamily="34" charset="0"/>
              </a:rPr>
              <a:t>.</a:t>
            </a:r>
          </a:p>
          <a:p>
            <a:pPr eaLnBrk="1" hangingPunct="1"/>
            <a:r>
              <a:rPr lang="en-US" altLang="en-US" sz="2000" i="1" dirty="0" err="1">
                <a:latin typeface="Trebuchet MS" panose="020B0603020202020204" pitchFamily="34" charset="0"/>
              </a:rPr>
              <a:t>Untuk</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jenis</a:t>
            </a:r>
            <a:r>
              <a:rPr lang="id-ID" altLang="en-US" sz="2000" i="1" dirty="0">
                <a:latin typeface="Trebuchet MS" panose="020B0603020202020204" pitchFamily="34" charset="0"/>
              </a:rPr>
              <a:t> digital</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ataupun</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mekanik</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putar</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rachet</a:t>
            </a:r>
            <a:r>
              <a:rPr lang="en-US" altLang="en-US" sz="2000" i="1" dirty="0">
                <a:latin typeface="Trebuchet MS" panose="020B0603020202020204" pitchFamily="34" charset="0"/>
              </a:rPr>
              <a:t> stop </a:t>
            </a:r>
            <a:r>
              <a:rPr lang="en-US" altLang="en-US" sz="2000" i="1" dirty="0" err="1">
                <a:latin typeface="Trebuchet MS" panose="020B0603020202020204" pitchFamily="34" charset="0"/>
              </a:rPr>
              <a:t>sampai</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posisi</a:t>
            </a:r>
            <a:r>
              <a:rPr lang="en-US" altLang="en-US" sz="2000" i="1" dirty="0">
                <a:latin typeface="Trebuchet MS" panose="020B0603020202020204" pitchFamily="34" charset="0"/>
              </a:rPr>
              <a:t> anvil </a:t>
            </a:r>
            <a:r>
              <a:rPr lang="en-US" altLang="en-US" sz="2000" i="1" dirty="0" err="1">
                <a:latin typeface="Trebuchet MS" panose="020B0603020202020204" pitchFamily="34" charset="0"/>
              </a:rPr>
              <a:t>menyentuh</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spindel</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lakukan</a:t>
            </a:r>
            <a:r>
              <a:rPr lang="en-US" altLang="en-US" sz="2000" i="1" dirty="0">
                <a:latin typeface="Trebuchet MS" panose="020B0603020202020204" pitchFamily="34" charset="0"/>
              </a:rPr>
              <a:t> 3 kali </a:t>
            </a:r>
            <a:r>
              <a:rPr lang="en-US" altLang="en-US" sz="2000" i="1" dirty="0" err="1">
                <a:latin typeface="Trebuchet MS" panose="020B0603020202020204" pitchFamily="34" charset="0"/>
              </a:rPr>
              <a:t>klik</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dan</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lihat</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skala</a:t>
            </a:r>
            <a:r>
              <a:rPr lang="en-US" altLang="en-US" sz="2000" i="1" dirty="0">
                <a:latin typeface="Trebuchet MS" panose="020B0603020202020204" pitchFamily="34" charset="0"/>
              </a:rPr>
              <a:t> 0.</a:t>
            </a:r>
          </a:p>
          <a:p>
            <a:pPr eaLnBrk="1" hangingPunct="1"/>
            <a:r>
              <a:rPr lang="en-US" altLang="en-US" sz="2000" i="1" dirty="0" err="1">
                <a:latin typeface="Trebuchet MS" panose="020B0603020202020204" pitchFamily="34" charset="0"/>
              </a:rPr>
              <a:t>Untuk</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ukuran</a:t>
            </a:r>
            <a:r>
              <a:rPr lang="en-US" altLang="en-US" sz="2000" i="1" dirty="0">
                <a:latin typeface="Trebuchet MS" panose="020B0603020202020204" pitchFamily="34" charset="0"/>
              </a:rPr>
              <a:t> di </a:t>
            </a:r>
            <a:r>
              <a:rPr lang="en-US" altLang="en-US" sz="2000" i="1" dirty="0" err="1">
                <a:latin typeface="Trebuchet MS" panose="020B0603020202020204" pitchFamily="34" charset="0"/>
              </a:rPr>
              <a:t>atas</a:t>
            </a:r>
            <a:r>
              <a:rPr lang="en-US" altLang="en-US" sz="2000" i="1" dirty="0">
                <a:latin typeface="Trebuchet MS" panose="020B0603020202020204" pitchFamily="34" charset="0"/>
              </a:rPr>
              <a:t> 25 mm, </a:t>
            </a:r>
            <a:r>
              <a:rPr lang="en-US" altLang="en-US" sz="2000" i="1" dirty="0" err="1">
                <a:latin typeface="Trebuchet MS" panose="020B0603020202020204" pitchFamily="34" charset="0"/>
              </a:rPr>
              <a:t>gunakan</a:t>
            </a:r>
            <a:r>
              <a:rPr lang="en-US" altLang="en-US" sz="2000" i="1" dirty="0">
                <a:latin typeface="Trebuchet MS" panose="020B0603020202020204" pitchFamily="34" charset="0"/>
              </a:rPr>
              <a:t> standard bar </a:t>
            </a:r>
            <a:r>
              <a:rPr lang="en-US" altLang="en-US" sz="2000" i="1" dirty="0" err="1">
                <a:latin typeface="Trebuchet MS" panose="020B0603020202020204" pitchFamily="34" charset="0"/>
              </a:rPr>
              <a:t>untuk</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melakukan</a:t>
            </a:r>
            <a:r>
              <a:rPr lang="en-US" altLang="en-US" sz="2000" i="1" dirty="0">
                <a:latin typeface="Trebuchet MS" panose="020B0603020202020204" pitchFamily="34" charset="0"/>
              </a:rPr>
              <a:t> setting </a:t>
            </a:r>
            <a:r>
              <a:rPr lang="en-US" altLang="en-US" sz="2000" i="1" dirty="0" err="1">
                <a:latin typeface="Trebuchet MS" panose="020B0603020202020204" pitchFamily="34" charset="0"/>
              </a:rPr>
              <a:t>posisi</a:t>
            </a:r>
            <a:r>
              <a:rPr lang="en-US" altLang="en-US" sz="2000" i="1" dirty="0">
                <a:latin typeface="Trebuchet MS" panose="020B0603020202020204" pitchFamily="34" charset="0"/>
              </a:rPr>
              <a:t> </a:t>
            </a:r>
            <a:r>
              <a:rPr lang="en-US" altLang="en-US" sz="2000" i="1" dirty="0" err="1">
                <a:latin typeface="Trebuchet MS" panose="020B0603020202020204" pitchFamily="34" charset="0"/>
              </a:rPr>
              <a:t>awal</a:t>
            </a:r>
            <a:r>
              <a:rPr lang="en-US" altLang="en-US" sz="2000" i="1" dirty="0">
                <a:latin typeface="Trebuchet MS" panose="020B0603020202020204" pitchFamily="34" charset="0"/>
              </a:rPr>
              <a:t>.</a:t>
            </a:r>
          </a:p>
          <a:p>
            <a:pPr marL="457200" indent="-457200" eaLnBrk="1" hangingPunct="1">
              <a:buFont typeface="Wingdings" panose="05000000000000000000" pitchFamily="2" charset="2"/>
              <a:buNone/>
            </a:pPr>
            <a:r>
              <a:rPr lang="en-US" altLang="en-US" sz="2000" i="1" dirty="0">
                <a:latin typeface="Trebuchet MS" panose="020B0603020202020204" pitchFamily="34" charset="0"/>
              </a:rPr>
              <a:t>	</a:t>
            </a:r>
            <a:endParaRPr lang="en-US" altLang="en-US" sz="2000" dirty="0">
              <a:latin typeface="Trebuchet MS" panose="020B0603020202020204" pitchFamily="34" charset="0"/>
            </a:endParaRPr>
          </a:p>
        </p:txBody>
      </p:sp>
      <p:sp>
        <p:nvSpPr>
          <p:cNvPr id="51205"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51206"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5120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5120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pic>
        <p:nvPicPr>
          <p:cNvPr id="5120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023691"/>
            <a:ext cx="3810000" cy="2743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12" descr="http://i.ytimg.com/vi/P6D8-8ZQ_Qw/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4023691"/>
            <a:ext cx="3810000" cy="275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a:spLocks/>
          </p:cNvSpPr>
          <p:nvPr/>
        </p:nvSpPr>
        <p:spPr bwMode="auto">
          <a:xfrm>
            <a:off x="7620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algn="ctr"/>
            <a:r>
              <a:rPr lang="en-US" b="1" dirty="0" err="1"/>
              <a:t>Prosedur</a:t>
            </a:r>
            <a:r>
              <a:rPr lang="en-US" b="1" dirty="0"/>
              <a:t> </a:t>
            </a:r>
            <a:r>
              <a:rPr lang="en-US" b="1" dirty="0" err="1"/>
              <a:t>Kalibrasi</a:t>
            </a:r>
            <a:r>
              <a:rPr lang="en-US" b="1" dirty="0"/>
              <a:t> Micrometer</a:t>
            </a:r>
            <a:endParaRPr lang="id-ID" b="1" dirty="0"/>
          </a:p>
        </p:txBody>
      </p:sp>
      <p:sp>
        <p:nvSpPr>
          <p:cNvPr id="2" name="Footer Placeholder 1">
            <a:extLst>
              <a:ext uri="{FF2B5EF4-FFF2-40B4-BE49-F238E27FC236}">
                <a16:creationId xmlns:a16="http://schemas.microsoft.com/office/drawing/2014/main" id="{F33A0676-855B-484C-BEA0-1BC73314A806}"/>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2" descr="http://maemohmine.egat.co.th/instruments_calibration/gallery/miti-lab/slides/micrometer-calibration.JPG"/>
          <p:cNvPicPr>
            <a:picLocks noChangeAspect="1" noChangeArrowheads="1"/>
          </p:cNvPicPr>
          <p:nvPr/>
        </p:nvPicPr>
        <p:blipFill>
          <a:blip r:embed="rId2"/>
          <a:srcRect/>
          <a:stretch>
            <a:fillRect/>
          </a:stretch>
        </p:blipFill>
        <p:spPr bwMode="auto">
          <a:xfrm>
            <a:off x="0" y="0"/>
            <a:ext cx="9144000" cy="6873242"/>
          </a:xfrm>
          <a:prstGeom prst="rect">
            <a:avLst/>
          </a:prstGeom>
          <a:noFill/>
        </p:spPr>
      </p:pic>
      <p:sp>
        <p:nvSpPr>
          <p:cNvPr id="51203" name="Slide Number Placeholder 5"/>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F6B0D7-029C-40B4-AD18-4392F996F171}" type="slidenum">
              <a:rPr lang="en-US" altLang="en-US" smtClean="0">
                <a:solidFill>
                  <a:srgbClr val="FFFFFF"/>
                </a:solidFill>
                <a:latin typeface="Franklin Gothic Book" panose="020B0503020102020204" pitchFamily="34" charset="0"/>
              </a:rPr>
              <a:pPr/>
              <a:t>41</a:t>
            </a:fld>
            <a:endParaRPr lang="en-US" altLang="en-US">
              <a:solidFill>
                <a:srgbClr val="FFFFFF"/>
              </a:solidFill>
              <a:latin typeface="Franklin Gothic Book" panose="020B0503020102020204" pitchFamily="34" charset="0"/>
            </a:endParaRPr>
          </a:p>
        </p:txBody>
      </p:sp>
      <p:sp>
        <p:nvSpPr>
          <p:cNvPr id="51205"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51206"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5120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5120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12" name="Title 1"/>
          <p:cNvSpPr txBox="1">
            <a:spLocks/>
          </p:cNvSpPr>
          <p:nvPr/>
        </p:nvSpPr>
        <p:spPr bwMode="auto">
          <a:xfrm>
            <a:off x="7620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algn="ctr"/>
            <a:r>
              <a:rPr lang="en-US" b="1" dirty="0" err="1">
                <a:solidFill>
                  <a:schemeClr val="bg1"/>
                </a:solidFill>
              </a:rPr>
              <a:t>Prosedur</a:t>
            </a:r>
            <a:r>
              <a:rPr lang="en-US" b="1" dirty="0">
                <a:solidFill>
                  <a:schemeClr val="bg1"/>
                </a:solidFill>
              </a:rPr>
              <a:t> </a:t>
            </a:r>
            <a:r>
              <a:rPr lang="en-US" b="1" dirty="0" err="1">
                <a:solidFill>
                  <a:schemeClr val="bg1"/>
                </a:solidFill>
              </a:rPr>
              <a:t>Kalibrasi</a:t>
            </a:r>
            <a:r>
              <a:rPr lang="en-US" b="1" dirty="0">
                <a:solidFill>
                  <a:schemeClr val="bg1"/>
                </a:solidFill>
              </a:rPr>
              <a:t> Micrometer</a:t>
            </a:r>
            <a:endParaRPr lang="id-ID" b="1" dirty="0">
              <a:solidFill>
                <a:schemeClr val="bg1"/>
              </a:solidFill>
            </a:endParaRPr>
          </a:p>
        </p:txBody>
      </p:sp>
      <p:sp>
        <p:nvSpPr>
          <p:cNvPr id="2" name="Footer Placeholder 1">
            <a:extLst>
              <a:ext uri="{FF2B5EF4-FFF2-40B4-BE49-F238E27FC236}">
                <a16:creationId xmlns:a16="http://schemas.microsoft.com/office/drawing/2014/main" id="{967F74F1-71B0-48CE-A62A-6987A3B4C289}"/>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1022172531"/>
      </p:ext>
    </p:extLst>
  </p:cSld>
  <p:clrMapOvr>
    <a:masterClrMapping/>
  </p:clrMapOvr>
  <p:transition spd="slow">
    <p:pull dir="d"/>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F6B0D7-029C-40B4-AD18-4392F996F171}" type="slidenum">
              <a:rPr lang="en-US" altLang="en-US" smtClean="0">
                <a:solidFill>
                  <a:srgbClr val="FFFFFF"/>
                </a:solidFill>
                <a:latin typeface="Franklin Gothic Book" panose="020B0503020102020204" pitchFamily="34" charset="0"/>
              </a:rPr>
              <a:pPr/>
              <a:t>42</a:t>
            </a:fld>
            <a:endParaRPr lang="en-US" altLang="en-US">
              <a:solidFill>
                <a:srgbClr val="FFFFFF"/>
              </a:solidFill>
              <a:latin typeface="Franklin Gothic Book" panose="020B0503020102020204" pitchFamily="34" charset="0"/>
            </a:endParaRPr>
          </a:p>
        </p:txBody>
      </p:sp>
      <p:sp>
        <p:nvSpPr>
          <p:cNvPr id="51205"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51206" name="Rectangle 4"/>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5120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5120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id-ID" altLang="en-US"/>
          </a:p>
        </p:txBody>
      </p:sp>
      <p:sp>
        <p:nvSpPr>
          <p:cNvPr id="12" name="Title 1"/>
          <p:cNvSpPr txBox="1">
            <a:spLocks/>
          </p:cNvSpPr>
          <p:nvPr/>
        </p:nvSpPr>
        <p:spPr bwMode="auto">
          <a:xfrm>
            <a:off x="7620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algn="ctr"/>
            <a:r>
              <a:rPr lang="en-US" b="1" dirty="0" err="1"/>
              <a:t>Prosedur</a:t>
            </a:r>
            <a:r>
              <a:rPr lang="en-US" b="1" dirty="0"/>
              <a:t> </a:t>
            </a:r>
            <a:r>
              <a:rPr lang="en-US" b="1" dirty="0" err="1"/>
              <a:t>Kalibrasi</a:t>
            </a:r>
            <a:r>
              <a:rPr lang="en-US" b="1" dirty="0"/>
              <a:t> Micrometer</a:t>
            </a:r>
            <a:endParaRPr lang="id-ID" b="1" dirty="0"/>
          </a:p>
        </p:txBody>
      </p:sp>
      <p:sp>
        <p:nvSpPr>
          <p:cNvPr id="13" name="Content Placeholder 8"/>
          <p:cNvSpPr>
            <a:spLocks noGrp="1"/>
          </p:cNvSpPr>
          <p:nvPr>
            <p:ph sz="quarter" idx="1"/>
          </p:nvPr>
        </p:nvSpPr>
        <p:spPr>
          <a:xfrm>
            <a:off x="228600" y="1143000"/>
            <a:ext cx="5334000" cy="4876800"/>
          </a:xfrm>
        </p:spPr>
        <p:txBody>
          <a:bodyPr>
            <a:noAutofit/>
          </a:bodyPr>
          <a:lstStyle/>
          <a:p>
            <a:pPr lvl="0" fontAlgn="base" hangingPunct="0"/>
            <a:r>
              <a:rPr lang="id-ID" sz="2200" dirty="0"/>
              <a:t>Siapkan gauge block standar sesuai kapasitas maksimal dari mikrometer.</a:t>
            </a:r>
          </a:p>
          <a:p>
            <a:pPr lvl="0" fontAlgn="base" hangingPunct="0"/>
            <a:r>
              <a:rPr lang="id-ID" sz="2200" dirty="0"/>
              <a:t>Setting ulang kembali micrometer sehingga posisi awalnya benar-benar tepat. </a:t>
            </a:r>
          </a:p>
          <a:p>
            <a:pPr lvl="0" fontAlgn="base" hangingPunct="0"/>
            <a:r>
              <a:rPr lang="id-ID" sz="2200" dirty="0"/>
              <a:t>Ambil gauge block standar, kemudian masukkan diantara kedua </a:t>
            </a:r>
            <a:r>
              <a:rPr lang="id-ID" sz="2200" i="1" dirty="0"/>
              <a:t>anvil</a:t>
            </a:r>
            <a:r>
              <a:rPr lang="id-ID" sz="2200" dirty="0"/>
              <a:t> dan </a:t>
            </a:r>
            <a:r>
              <a:rPr lang="id-ID" sz="2200" i="1" dirty="0"/>
              <a:t>spindle.</a:t>
            </a:r>
            <a:r>
              <a:rPr lang="id-ID" sz="2200" dirty="0"/>
              <a:t> </a:t>
            </a:r>
          </a:p>
          <a:p>
            <a:pPr lvl="0" fontAlgn="base" hangingPunct="0"/>
            <a:r>
              <a:rPr lang="id-ID" sz="2200" dirty="0"/>
              <a:t>Putar </a:t>
            </a:r>
            <a:r>
              <a:rPr lang="id-ID" sz="2200" i="1" dirty="0"/>
              <a:t>thimble </a:t>
            </a:r>
            <a:r>
              <a:rPr lang="id-ID" sz="2200" dirty="0"/>
              <a:t>sehingga anvil dan spindle bersentuhan dengan kedua sisi gauge block, gunakan ratchet stop untuk mendapatkan nilai yang lebih akurat.</a:t>
            </a:r>
          </a:p>
          <a:p>
            <a:pPr lvl="0" fontAlgn="base" hangingPunct="0"/>
            <a:r>
              <a:rPr lang="en-US" sz="2200" dirty="0" err="1"/>
              <a:t>Lakukan</a:t>
            </a:r>
            <a:r>
              <a:rPr lang="en-US" sz="2200" dirty="0"/>
              <a:t> </a:t>
            </a:r>
            <a:r>
              <a:rPr lang="en-US" sz="2200" dirty="0" err="1"/>
              <a:t>pengukuran</a:t>
            </a:r>
            <a:r>
              <a:rPr lang="en-US" sz="2200" dirty="0"/>
              <a:t> minimal </a:t>
            </a:r>
            <a:r>
              <a:rPr lang="en-US" sz="2200" dirty="0" err="1"/>
              <a:t>sebanyak</a:t>
            </a:r>
            <a:r>
              <a:rPr lang="en-US" sz="2200" dirty="0"/>
              <a:t> 3 kali. </a:t>
            </a:r>
            <a:r>
              <a:rPr lang="id-ID" sz="2200" dirty="0"/>
              <a:t>Catat pembacaan mikrometer pada lembar kerja.</a:t>
            </a:r>
          </a:p>
          <a:p>
            <a:pPr lvl="0" fontAlgn="base" hangingPunct="0"/>
            <a:r>
              <a:rPr lang="en-US" sz="2200" dirty="0" err="1"/>
              <a:t>Lanjutkan</a:t>
            </a:r>
            <a:r>
              <a:rPr lang="id-ID" sz="2200" dirty="0"/>
              <a:t> untuk posisi pengukuran berikutnya.</a:t>
            </a:r>
          </a:p>
          <a:p>
            <a:endParaRPr lang="id-ID" sz="2200" dirty="0"/>
          </a:p>
        </p:txBody>
      </p:sp>
      <p:pic>
        <p:nvPicPr>
          <p:cNvPr id="14" name="Picture 5" descr="G:\Doc. Perusahaan\PT. DAI\Foto contoh kalibrasi dan Alat\DSC048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7198" y="914400"/>
            <a:ext cx="338846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descr="G:\Doc. Perusahaan\PT. DAI\Foto contoh kalibrasi dan Alat\DSC0196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7198" y="3874168"/>
            <a:ext cx="3388468" cy="29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2DEB001B-F906-4EE6-8E75-A072C3AF2245}"/>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3423231302"/>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 calcmode="lin" valueType="num">
                                      <p:cBhvr additive="base">
                                        <p:cTn id="2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 calcmode="lin" valueType="num">
                                      <p:cBhvr additive="base">
                                        <p:cTn id="3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 calcmode="lin" valueType="num">
                                      <p:cBhvr additive="base">
                                        <p:cTn id="37"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C9D7-542E-476E-B5DA-0F32A872AC71}"/>
              </a:ext>
            </a:extLst>
          </p:cNvPr>
          <p:cNvSpPr>
            <a:spLocks noGrp="1"/>
          </p:cNvSpPr>
          <p:nvPr>
            <p:ph type="title"/>
          </p:nvPr>
        </p:nvSpPr>
        <p:spPr>
          <a:xfrm>
            <a:off x="609600" y="457200"/>
            <a:ext cx="7772400" cy="762000"/>
          </a:xfrm>
        </p:spPr>
        <p:txBody>
          <a:bodyPr>
            <a:normAutofit fontScale="90000"/>
          </a:bodyPr>
          <a:lstStyle/>
          <a:p>
            <a:pPr algn="ctr" eaLnBrk="1" fontAlgn="auto" hangingPunct="1">
              <a:spcAft>
                <a:spcPts val="0"/>
              </a:spcAft>
              <a:defRPr/>
            </a:pPr>
            <a:r>
              <a:rPr lang="en-US" b="1" dirty="0" err="1">
                <a:solidFill>
                  <a:schemeClr val="tx1"/>
                </a:solidFill>
              </a:rPr>
              <a:t>Kalibrasi</a:t>
            </a:r>
            <a:r>
              <a:rPr lang="en-US" b="1" dirty="0">
                <a:solidFill>
                  <a:schemeClr val="tx1"/>
                </a:solidFill>
              </a:rPr>
              <a:t> </a:t>
            </a:r>
            <a:r>
              <a:rPr lang="en-US" b="1" dirty="0" err="1">
                <a:solidFill>
                  <a:schemeClr val="tx1"/>
                </a:solidFill>
              </a:rPr>
              <a:t>Mikrometer</a:t>
            </a:r>
            <a:r>
              <a:rPr lang="en-US" b="1" dirty="0">
                <a:solidFill>
                  <a:schemeClr val="tx1"/>
                </a:solidFill>
              </a:rPr>
              <a:t> </a:t>
            </a:r>
            <a:r>
              <a:rPr lang="en-US" b="1" dirty="0" err="1">
                <a:solidFill>
                  <a:schemeClr val="tx1"/>
                </a:solidFill>
              </a:rPr>
              <a:t>Ukuran</a:t>
            </a:r>
            <a:r>
              <a:rPr lang="en-US" b="1" dirty="0">
                <a:solidFill>
                  <a:schemeClr val="tx1"/>
                </a:solidFill>
              </a:rPr>
              <a:t> </a:t>
            </a:r>
            <a:r>
              <a:rPr lang="en-US" b="1" dirty="0" err="1">
                <a:solidFill>
                  <a:schemeClr val="tx1"/>
                </a:solidFill>
              </a:rPr>
              <a:t>Besar</a:t>
            </a:r>
            <a:r>
              <a:rPr lang="en-US" b="1" dirty="0">
                <a:solidFill>
                  <a:schemeClr val="tx1"/>
                </a:solidFill>
              </a:rPr>
              <a:t> </a:t>
            </a:r>
            <a:r>
              <a:rPr lang="en-US" b="1" dirty="0" err="1">
                <a:solidFill>
                  <a:schemeClr val="tx1"/>
                </a:solidFill>
              </a:rPr>
              <a:t>dengan</a:t>
            </a:r>
            <a:r>
              <a:rPr lang="en-US" b="1" dirty="0">
                <a:solidFill>
                  <a:schemeClr val="tx1"/>
                </a:solidFill>
              </a:rPr>
              <a:t> Long Gauge Block</a:t>
            </a:r>
            <a:endParaRPr lang="id-ID" b="1" dirty="0">
              <a:solidFill>
                <a:schemeClr val="tx1"/>
              </a:solidFill>
            </a:endParaRPr>
          </a:p>
        </p:txBody>
      </p:sp>
      <p:sp>
        <p:nvSpPr>
          <p:cNvPr id="53251"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858A13-7C4E-46E5-A109-103674E8551D}" type="slidenum">
              <a:rPr lang="en-US" altLang="en-US" smtClean="0">
                <a:solidFill>
                  <a:srgbClr val="FFFFFF"/>
                </a:solidFill>
                <a:latin typeface="Franklin Gothic Book" panose="020B0503020102020204" pitchFamily="34" charset="0"/>
              </a:rPr>
              <a:pPr/>
              <a:t>43</a:t>
            </a:fld>
            <a:endParaRPr lang="en-US" altLang="en-US">
              <a:solidFill>
                <a:srgbClr val="FFFFFF"/>
              </a:solidFill>
              <a:latin typeface="Franklin Gothic Book" panose="020B0503020102020204" pitchFamily="34" charset="0"/>
            </a:endParaRPr>
          </a:p>
        </p:txBody>
      </p:sp>
      <p:pic>
        <p:nvPicPr>
          <p:cNvPr id="53252" name="Content Placeholder 5" descr="G:\Doc. Perusahaan\PT. DAI\Foto contoh kalibrasi dan Alat\DSC01958.JP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85800" y="1600200"/>
            <a:ext cx="7772400" cy="4572000"/>
          </a:xfrm>
          <a:noFill/>
        </p:spPr>
      </p:pic>
      <p:sp>
        <p:nvSpPr>
          <p:cNvPr id="3" name="Footer Placeholder 2">
            <a:extLst>
              <a:ext uri="{FF2B5EF4-FFF2-40B4-BE49-F238E27FC236}">
                <a16:creationId xmlns:a16="http://schemas.microsoft.com/office/drawing/2014/main" id="{D3617E18-84A3-4D22-8E8B-B3677C7D5E12}"/>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Title 1"/>
          <p:cNvSpPr>
            <a:spLocks noGrp="1"/>
          </p:cNvSpPr>
          <p:nvPr>
            <p:ph type="title"/>
          </p:nvPr>
        </p:nvSpPr>
        <p:spPr>
          <a:xfrm>
            <a:off x="457200" y="277813"/>
            <a:ext cx="8229600" cy="636587"/>
          </a:xfrm>
        </p:spPr>
        <p:txBody>
          <a:bodyPr/>
          <a:lstStyle/>
          <a:p>
            <a:r>
              <a:rPr lang="en-US" altLang="en-US" sz="2000">
                <a:solidFill>
                  <a:schemeClr val="tx1"/>
                </a:solidFill>
              </a:rPr>
              <a:t>Contoh Data hasil pengukuran Outside, +25 mm kapasitas 25 – 50 mm </a:t>
            </a:r>
          </a:p>
        </p:txBody>
      </p:sp>
      <p:graphicFrame>
        <p:nvGraphicFramePr>
          <p:cNvPr id="7" name="Content Placeholder 6">
            <a:extLst>
              <a:ext uri="{FF2B5EF4-FFF2-40B4-BE49-F238E27FC236}">
                <a16:creationId xmlns:a16="http://schemas.microsoft.com/office/drawing/2014/main" id="{4D68E2E1-B76D-4563-87BB-BC2F8F6AD5F5}"/>
              </a:ext>
            </a:extLst>
          </p:cNvPr>
          <p:cNvGraphicFramePr>
            <a:graphicFrameLocks noGrp="1"/>
          </p:cNvGraphicFramePr>
          <p:nvPr>
            <p:ph sz="quarter" idx="2"/>
            <p:extLst>
              <p:ext uri="{D42A27DB-BD31-4B8C-83A1-F6EECF244321}">
                <p14:modId xmlns:p14="http://schemas.microsoft.com/office/powerpoint/2010/main" val="2293999167"/>
              </p:ext>
            </p:extLst>
          </p:nvPr>
        </p:nvGraphicFramePr>
        <p:xfrm>
          <a:off x="457200" y="990600"/>
          <a:ext cx="8686804" cy="5486400"/>
        </p:xfrm>
        <a:graphic>
          <a:graphicData uri="http://schemas.openxmlformats.org/drawingml/2006/table">
            <a:tbl>
              <a:tblPr/>
              <a:tblGrid>
                <a:gridCol w="239086">
                  <a:extLst>
                    <a:ext uri="{9D8B030D-6E8A-4147-A177-3AD203B41FA5}">
                      <a16:colId xmlns:a16="http://schemas.microsoft.com/office/drawing/2014/main" val="20000"/>
                    </a:ext>
                  </a:extLst>
                </a:gridCol>
                <a:gridCol w="276093">
                  <a:extLst>
                    <a:ext uri="{9D8B030D-6E8A-4147-A177-3AD203B41FA5}">
                      <a16:colId xmlns:a16="http://schemas.microsoft.com/office/drawing/2014/main" val="20001"/>
                    </a:ext>
                  </a:extLst>
                </a:gridCol>
                <a:gridCol w="122384">
                  <a:extLst>
                    <a:ext uri="{9D8B030D-6E8A-4147-A177-3AD203B41FA5}">
                      <a16:colId xmlns:a16="http://schemas.microsoft.com/office/drawing/2014/main" val="20002"/>
                    </a:ext>
                  </a:extLst>
                </a:gridCol>
                <a:gridCol w="157060">
                  <a:extLst>
                    <a:ext uri="{9D8B030D-6E8A-4147-A177-3AD203B41FA5}">
                      <a16:colId xmlns:a16="http://schemas.microsoft.com/office/drawing/2014/main" val="20003"/>
                    </a:ext>
                  </a:extLst>
                </a:gridCol>
                <a:gridCol w="380473">
                  <a:extLst>
                    <a:ext uri="{9D8B030D-6E8A-4147-A177-3AD203B41FA5}">
                      <a16:colId xmlns:a16="http://schemas.microsoft.com/office/drawing/2014/main" val="20004"/>
                    </a:ext>
                  </a:extLst>
                </a:gridCol>
                <a:gridCol w="574649">
                  <a:extLst>
                    <a:ext uri="{9D8B030D-6E8A-4147-A177-3AD203B41FA5}">
                      <a16:colId xmlns:a16="http://schemas.microsoft.com/office/drawing/2014/main" val="20005"/>
                    </a:ext>
                  </a:extLst>
                </a:gridCol>
                <a:gridCol w="472187">
                  <a:extLst>
                    <a:ext uri="{9D8B030D-6E8A-4147-A177-3AD203B41FA5}">
                      <a16:colId xmlns:a16="http://schemas.microsoft.com/office/drawing/2014/main" val="20006"/>
                    </a:ext>
                  </a:extLst>
                </a:gridCol>
                <a:gridCol w="515180">
                  <a:extLst>
                    <a:ext uri="{9D8B030D-6E8A-4147-A177-3AD203B41FA5}">
                      <a16:colId xmlns:a16="http://schemas.microsoft.com/office/drawing/2014/main" val="20007"/>
                    </a:ext>
                  </a:extLst>
                </a:gridCol>
                <a:gridCol w="515180">
                  <a:extLst>
                    <a:ext uri="{9D8B030D-6E8A-4147-A177-3AD203B41FA5}">
                      <a16:colId xmlns:a16="http://schemas.microsoft.com/office/drawing/2014/main" val="20008"/>
                    </a:ext>
                  </a:extLst>
                </a:gridCol>
                <a:gridCol w="515180">
                  <a:extLst>
                    <a:ext uri="{9D8B030D-6E8A-4147-A177-3AD203B41FA5}">
                      <a16:colId xmlns:a16="http://schemas.microsoft.com/office/drawing/2014/main" val="20009"/>
                    </a:ext>
                  </a:extLst>
                </a:gridCol>
                <a:gridCol w="515180">
                  <a:extLst>
                    <a:ext uri="{9D8B030D-6E8A-4147-A177-3AD203B41FA5}">
                      <a16:colId xmlns:a16="http://schemas.microsoft.com/office/drawing/2014/main" val="20010"/>
                    </a:ext>
                  </a:extLst>
                </a:gridCol>
                <a:gridCol w="515180">
                  <a:extLst>
                    <a:ext uri="{9D8B030D-6E8A-4147-A177-3AD203B41FA5}">
                      <a16:colId xmlns:a16="http://schemas.microsoft.com/office/drawing/2014/main" val="20011"/>
                    </a:ext>
                  </a:extLst>
                </a:gridCol>
                <a:gridCol w="515180">
                  <a:extLst>
                    <a:ext uri="{9D8B030D-6E8A-4147-A177-3AD203B41FA5}">
                      <a16:colId xmlns:a16="http://schemas.microsoft.com/office/drawing/2014/main" val="20012"/>
                    </a:ext>
                  </a:extLst>
                </a:gridCol>
                <a:gridCol w="515180">
                  <a:extLst>
                    <a:ext uri="{9D8B030D-6E8A-4147-A177-3AD203B41FA5}">
                      <a16:colId xmlns:a16="http://schemas.microsoft.com/office/drawing/2014/main" val="20013"/>
                    </a:ext>
                  </a:extLst>
                </a:gridCol>
                <a:gridCol w="515180">
                  <a:extLst>
                    <a:ext uri="{9D8B030D-6E8A-4147-A177-3AD203B41FA5}">
                      <a16:colId xmlns:a16="http://schemas.microsoft.com/office/drawing/2014/main" val="20014"/>
                    </a:ext>
                  </a:extLst>
                </a:gridCol>
                <a:gridCol w="515180">
                  <a:extLst>
                    <a:ext uri="{9D8B030D-6E8A-4147-A177-3AD203B41FA5}">
                      <a16:colId xmlns:a16="http://schemas.microsoft.com/office/drawing/2014/main" val="20015"/>
                    </a:ext>
                  </a:extLst>
                </a:gridCol>
                <a:gridCol w="515180">
                  <a:extLst>
                    <a:ext uri="{9D8B030D-6E8A-4147-A177-3AD203B41FA5}">
                      <a16:colId xmlns:a16="http://schemas.microsoft.com/office/drawing/2014/main" val="20016"/>
                    </a:ext>
                  </a:extLst>
                </a:gridCol>
                <a:gridCol w="595813">
                  <a:extLst>
                    <a:ext uri="{9D8B030D-6E8A-4147-A177-3AD203B41FA5}">
                      <a16:colId xmlns:a16="http://schemas.microsoft.com/office/drawing/2014/main" val="20017"/>
                    </a:ext>
                  </a:extLst>
                </a:gridCol>
                <a:gridCol w="501897">
                  <a:extLst>
                    <a:ext uri="{9D8B030D-6E8A-4147-A177-3AD203B41FA5}">
                      <a16:colId xmlns:a16="http://schemas.microsoft.com/office/drawing/2014/main" val="20018"/>
                    </a:ext>
                  </a:extLst>
                </a:gridCol>
                <a:gridCol w="215362">
                  <a:extLst>
                    <a:ext uri="{9D8B030D-6E8A-4147-A177-3AD203B41FA5}">
                      <a16:colId xmlns:a16="http://schemas.microsoft.com/office/drawing/2014/main" val="20019"/>
                    </a:ext>
                  </a:extLst>
                </a:gridCol>
              </a:tblGrid>
              <a:tr h="198369">
                <a:tc gridSpan="2">
                  <a:txBody>
                    <a:bodyPr/>
                    <a:lstStyle/>
                    <a:p>
                      <a:pPr marL="0" marR="0">
                        <a:lnSpc>
                          <a:spcPct val="115000"/>
                        </a:lnSpc>
                        <a:spcBef>
                          <a:spcPts val="0"/>
                        </a:spcBef>
                        <a:spcAft>
                          <a:spcPts val="0"/>
                        </a:spcAft>
                      </a:pPr>
                      <a:r>
                        <a:rPr lang="en-US" sz="1100" dirty="0">
                          <a:latin typeface="Lucida Sans Unicode"/>
                          <a:ea typeface="Times New Roman"/>
                          <a:cs typeface="Times New Roman"/>
                        </a:rPr>
                        <a:t> </a:t>
                      </a:r>
                      <a:endParaRPr lang="en-US" sz="1100" dirty="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a:noFill/>
                    </a:lnL>
                    <a:lnR>
                      <a:noFill/>
                    </a:lnR>
                    <a:lnT>
                      <a:noFill/>
                    </a:lnT>
                    <a:lnB>
                      <a:noFill/>
                    </a:lnB>
                    <a:solidFill>
                      <a:srgbClr val="FFFFFF"/>
                    </a:solidFill>
                  </a:tcPr>
                </a:tc>
                <a:extLst>
                  <a:ext uri="{0D108BD9-81ED-4DB2-BD59-A6C34878D82A}">
                    <a16:rowId xmlns:a16="http://schemas.microsoft.com/office/drawing/2014/main" val="10000"/>
                  </a:ext>
                </a:extLst>
              </a:tr>
              <a:tr h="218915">
                <a:tc rowSpan="2" gridSpan="5">
                  <a:txBody>
                    <a:bodyPr/>
                    <a:lstStyle/>
                    <a:p>
                      <a:pPr marL="0" marR="0" algn="ctr">
                        <a:lnSpc>
                          <a:spcPct val="115000"/>
                        </a:lnSpc>
                        <a:spcBef>
                          <a:spcPts val="0"/>
                        </a:spcBef>
                        <a:spcAft>
                          <a:spcPts val="0"/>
                        </a:spcAft>
                      </a:pPr>
                      <a:r>
                        <a:rPr lang="en-US" sz="1100" dirty="0">
                          <a:latin typeface="Lucida Sans Unicode"/>
                          <a:ea typeface="Times New Roman"/>
                          <a:cs typeface="Times New Roman"/>
                        </a:rPr>
                        <a:t>Gauge Block</a:t>
                      </a:r>
                      <a:endParaRPr lang="en-US" sz="1100" dirty="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a:txBody>
                    <a:bodyPr/>
                    <a:lstStyle/>
                    <a:p>
                      <a:pPr marL="0" marR="0" algn="ctr">
                        <a:lnSpc>
                          <a:spcPct val="115000"/>
                        </a:lnSpc>
                        <a:spcBef>
                          <a:spcPts val="0"/>
                        </a:spcBef>
                        <a:spcAft>
                          <a:spcPts val="0"/>
                        </a:spcAft>
                      </a:pPr>
                      <a:r>
                        <a:rPr lang="en-US" sz="1100" dirty="0">
                          <a:latin typeface="Lucida Sans Unicode"/>
                          <a:ea typeface="Times New Roman"/>
                          <a:cs typeface="Times New Roman"/>
                        </a:rPr>
                        <a:t>Nominal</a:t>
                      </a:r>
                      <a:endParaRPr lang="en-US" sz="1100" dirty="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marL="0" marR="0" algn="ctr">
                        <a:lnSpc>
                          <a:spcPct val="115000"/>
                        </a:lnSpc>
                        <a:spcBef>
                          <a:spcPts val="0"/>
                        </a:spcBef>
                        <a:spcAft>
                          <a:spcPts val="0"/>
                        </a:spcAft>
                      </a:pPr>
                      <a:r>
                        <a:rPr lang="en-US" sz="1100">
                          <a:latin typeface="Lucida Sans Unicode"/>
                          <a:ea typeface="Times New Roman"/>
                          <a:cs typeface="Times New Roman"/>
                        </a:rPr>
                        <a:t>Gauge Block</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10">
                  <a:txBody>
                    <a:bodyPr/>
                    <a:lstStyle/>
                    <a:p>
                      <a:pPr marL="0" marR="0" algn="ctr">
                        <a:lnSpc>
                          <a:spcPct val="115000"/>
                        </a:lnSpc>
                        <a:spcBef>
                          <a:spcPts val="0"/>
                        </a:spcBef>
                        <a:spcAft>
                          <a:spcPts val="0"/>
                        </a:spcAft>
                      </a:pPr>
                      <a:r>
                        <a:rPr lang="en-US" sz="1100">
                          <a:latin typeface="Lucida Sans Unicode"/>
                          <a:ea typeface="Times New Roman"/>
                          <a:cs typeface="Times New Roman"/>
                        </a:rPr>
                        <a:t>Pembacaan Alat (mm)</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0"/>
                        </a:spcBef>
                        <a:spcAft>
                          <a:spcPts val="0"/>
                        </a:spcAft>
                      </a:pPr>
                      <a:r>
                        <a:rPr lang="en-US" sz="1100">
                          <a:latin typeface="Lucida Sans Unicode"/>
                          <a:ea typeface="Times New Roman"/>
                          <a:cs typeface="Times New Roman"/>
                        </a:rPr>
                        <a:t>Stdev</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marL="0" marR="0" algn="ctr">
                        <a:lnSpc>
                          <a:spcPct val="115000"/>
                        </a:lnSpc>
                        <a:spcBef>
                          <a:spcPts val="0"/>
                        </a:spcBef>
                        <a:spcAft>
                          <a:spcPts val="0"/>
                        </a:spcAft>
                      </a:pPr>
                      <a:r>
                        <a:rPr lang="en-US" sz="1100">
                          <a:latin typeface="Lucida Sans Unicode"/>
                          <a:ea typeface="Times New Roman"/>
                          <a:cs typeface="Times New Roman"/>
                        </a:rPr>
                        <a:t>Nilai          rata-rata</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376189">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1</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2</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3</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4</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6</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7</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8</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9</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10</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vMerge="1">
                  <a:txBody>
                    <a:bodyPr/>
                    <a:lstStyle/>
                    <a:p>
                      <a:endParaRPr lang="en-US"/>
                    </a:p>
                  </a:txBody>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r h="396737">
                <a:tc>
                  <a:txBody>
                    <a:bodyPr/>
                    <a:lstStyle/>
                    <a:p>
                      <a:pPr marL="0" marR="0" algn="ctr">
                        <a:lnSpc>
                          <a:spcPct val="115000"/>
                        </a:lnSpc>
                        <a:spcBef>
                          <a:spcPts val="0"/>
                        </a:spcBef>
                        <a:spcAft>
                          <a:spcPts val="0"/>
                        </a:spcAft>
                      </a:pPr>
                      <a:r>
                        <a:rPr lang="en-US" sz="1100" dirty="0">
                          <a:latin typeface="Lucida Sans Unicode"/>
                          <a:ea typeface="Times New Roman"/>
                          <a:cs typeface="Times New Roman"/>
                        </a:rPr>
                        <a:t> </a:t>
                      </a:r>
                      <a:endParaRPr lang="en-US" sz="1100" dirty="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dirty="0">
                          <a:latin typeface="Lucida Sans Unicode"/>
                          <a:ea typeface="Times New Roman"/>
                          <a:cs typeface="Times New Roman"/>
                        </a:rPr>
                        <a:t>25</a:t>
                      </a:r>
                      <a:endParaRPr lang="en-US" sz="1100" dirty="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dirty="0">
                          <a:latin typeface="Lucida Sans Unicode"/>
                          <a:ea typeface="Times New Roman"/>
                          <a:cs typeface="Times New Roman"/>
                        </a:rPr>
                        <a:t>0</a:t>
                      </a:r>
                      <a:endParaRPr lang="en-US" sz="1100" dirty="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b="1">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dirty="0">
                          <a:latin typeface="Lucida Sans Unicode"/>
                          <a:ea typeface="Times New Roman"/>
                          <a:cs typeface="Times New Roman"/>
                        </a:rPr>
                        <a:t>25</a:t>
                      </a:r>
                      <a:endParaRPr lang="en-US" sz="1100" dirty="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25.000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25.000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25.000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25.000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25.000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0</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25.0000</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396737">
                <a:tc>
                  <a:txBody>
                    <a:bodyPr/>
                    <a:lstStyle/>
                    <a:p>
                      <a:pPr marL="0" marR="0" algn="ctr">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b="1">
                          <a:latin typeface="Lucida Sans Unicode"/>
                          <a:ea typeface="Times New Roman"/>
                          <a:cs typeface="Times New Roman"/>
                        </a:rPr>
                        <a:t>27.5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27.5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27.500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27.500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27.500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27.500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27.500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27.500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27.500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27.500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27.500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27.500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0</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27.5000</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4"/>
                  </a:ext>
                </a:extLst>
              </a:tr>
              <a:tr h="396737">
                <a:tc>
                  <a:txBody>
                    <a:bodyPr/>
                    <a:lstStyle/>
                    <a:p>
                      <a:pPr marL="0" marR="0" algn="ctr">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5.1</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b="1">
                          <a:latin typeface="Lucida Sans Unicode"/>
                          <a:ea typeface="Times New Roman"/>
                          <a:cs typeface="Times New Roman"/>
                        </a:rPr>
                        <a:t>30.1</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30.1</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30.100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30.100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30.100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30.100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30.100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0</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30.1000</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dirty="0">
                          <a:latin typeface="Lucida Sans Unicode"/>
                          <a:ea typeface="Times New Roman"/>
                          <a:cs typeface="Times New Roman"/>
                        </a:rPr>
                        <a:t> </a:t>
                      </a:r>
                      <a:endParaRPr lang="en-US" sz="1100" dirty="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5"/>
                  </a:ext>
                </a:extLst>
              </a:tr>
              <a:tr h="396737">
                <a:tc>
                  <a:txBody>
                    <a:bodyPr/>
                    <a:lstStyle/>
                    <a:p>
                      <a:pPr marL="0" marR="0" algn="ctr">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7.7</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b="1">
                          <a:latin typeface="Lucida Sans Unicode"/>
                          <a:ea typeface="Times New Roman"/>
                          <a:cs typeface="Times New Roman"/>
                        </a:rPr>
                        <a:t>32.7</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32.7</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32.700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32.700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32.700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32.700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32.700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0</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32.7000</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6"/>
                  </a:ext>
                </a:extLst>
              </a:tr>
              <a:tr h="396737">
                <a:tc>
                  <a:txBody>
                    <a:bodyPr/>
                    <a:lstStyle/>
                    <a:p>
                      <a:pPr marL="0" marR="0" algn="ctr">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10.3</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b="1">
                          <a:latin typeface="Lucida Sans Unicode"/>
                          <a:ea typeface="Times New Roman"/>
                          <a:cs typeface="Times New Roman"/>
                        </a:rPr>
                        <a:t>35.3</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35.3</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35.300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35.300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35.300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35.300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35.300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0</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35.3000</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7"/>
                  </a:ext>
                </a:extLst>
              </a:tr>
              <a:tr h="396737">
                <a:tc>
                  <a:txBody>
                    <a:bodyPr/>
                    <a:lstStyle/>
                    <a:p>
                      <a:pPr marL="0" marR="0" algn="ctr">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12.9</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b="1">
                          <a:latin typeface="Lucida Sans Unicode"/>
                          <a:ea typeface="Times New Roman"/>
                          <a:cs typeface="Times New Roman"/>
                        </a:rPr>
                        <a:t>37.9</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37.9</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37.903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37.900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37.900</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37.900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37.900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0.0011</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37.9005</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8"/>
                  </a:ext>
                </a:extLst>
              </a:tr>
              <a:tr h="396737">
                <a:tc>
                  <a:txBody>
                    <a:bodyPr/>
                    <a:lstStyle/>
                    <a:p>
                      <a:pPr marL="0" marR="0" algn="ctr">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15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b="1">
                          <a:latin typeface="Lucida Sans Unicode"/>
                          <a:ea typeface="Times New Roman"/>
                          <a:cs typeface="Times New Roman"/>
                        </a:rPr>
                        <a:t>40</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40</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40.003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40.003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40.003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40.003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40.003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40.003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40.003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40.003</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40.003</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40.003</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dirty="0">
                          <a:latin typeface="Arial Narrow" panose="020B0606020202030204" pitchFamily="34" charset="0"/>
                          <a:ea typeface="Times New Roman"/>
                          <a:cs typeface="Times New Roman"/>
                        </a:rPr>
                        <a:t>0</a:t>
                      </a:r>
                      <a:endParaRPr lang="en-US" sz="105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40.0025</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9"/>
                  </a:ext>
                </a:extLst>
              </a:tr>
              <a:tr h="396737">
                <a:tc>
                  <a:txBody>
                    <a:bodyPr/>
                    <a:lstStyle/>
                    <a:p>
                      <a:pPr marL="0" marR="0" algn="ctr">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17.6</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b="1">
                          <a:latin typeface="Lucida Sans Unicode"/>
                          <a:ea typeface="Times New Roman"/>
                          <a:cs typeface="Times New Roman"/>
                        </a:rPr>
                        <a:t>42.6</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42.6</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42.603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42.603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42.603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42.603</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42.603</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50" dirty="0">
                          <a:latin typeface="Arial Narrow" panose="020B0606020202030204" pitchFamily="34" charset="0"/>
                          <a:ea typeface="Times New Roman"/>
                          <a:cs typeface="Times New Roman"/>
                        </a:rPr>
                        <a:t>0</a:t>
                      </a:r>
                      <a:endParaRPr lang="en-US" sz="105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42.6025</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0"/>
                  </a:ext>
                </a:extLst>
              </a:tr>
              <a:tr h="396737">
                <a:tc>
                  <a:txBody>
                    <a:bodyPr/>
                    <a:lstStyle/>
                    <a:p>
                      <a:pPr marL="0" marR="0" algn="ctr">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20.2</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b="1">
                          <a:latin typeface="Lucida Sans Unicode"/>
                          <a:ea typeface="Times New Roman"/>
                          <a:cs typeface="Times New Roman"/>
                        </a:rPr>
                        <a:t>45.2</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45.2</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45.203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45.203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45.203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45.203</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45.203</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50" dirty="0">
                          <a:latin typeface="Arial Narrow" panose="020B0606020202030204" pitchFamily="34" charset="0"/>
                          <a:ea typeface="Times New Roman"/>
                          <a:cs typeface="Times New Roman"/>
                        </a:rPr>
                        <a:t>0</a:t>
                      </a:r>
                      <a:endParaRPr lang="en-US" sz="105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45.2025</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1"/>
                  </a:ext>
                </a:extLst>
              </a:tr>
              <a:tr h="396737">
                <a:tc>
                  <a:txBody>
                    <a:bodyPr/>
                    <a:lstStyle/>
                    <a:p>
                      <a:pPr marL="0" marR="0" algn="ctr">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22.8</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b="1">
                          <a:latin typeface="Lucida Sans Unicode"/>
                          <a:ea typeface="Times New Roman"/>
                          <a:cs typeface="Times New Roman"/>
                        </a:rPr>
                        <a:t>47.8</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47.8</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47.803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47.803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a:latin typeface="Arial Narrow" panose="020B0606020202030204" pitchFamily="34" charset="0"/>
                          <a:ea typeface="Times New Roman"/>
                          <a:cs typeface="Times New Roman"/>
                        </a:rPr>
                        <a:t>47.803</a:t>
                      </a:r>
                      <a:endParaRPr lang="en-US" sz="120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47.803</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200" dirty="0">
                          <a:latin typeface="Arial Narrow" panose="020B0606020202030204" pitchFamily="34" charset="0"/>
                          <a:ea typeface="Times New Roman"/>
                          <a:cs typeface="Times New Roman"/>
                        </a:rPr>
                        <a:t>47.800</a:t>
                      </a:r>
                      <a:endParaRPr lang="en-US" sz="120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050" dirty="0">
                          <a:latin typeface="Arial Narrow" panose="020B0606020202030204" pitchFamily="34" charset="0"/>
                          <a:ea typeface="Times New Roman"/>
                          <a:cs typeface="Times New Roman"/>
                        </a:rPr>
                        <a:t>0.0011</a:t>
                      </a:r>
                      <a:endParaRPr lang="en-US" sz="105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dirty="0">
                          <a:latin typeface="Arial Narrow" panose="020B0606020202030204" pitchFamily="34" charset="0"/>
                          <a:ea typeface="Times New Roman"/>
                          <a:cs typeface="Times New Roman"/>
                        </a:rPr>
                        <a:t>47.8020</a:t>
                      </a:r>
                      <a:endParaRPr lang="en-US" sz="105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2"/>
                  </a:ext>
                </a:extLst>
              </a:tr>
              <a:tr h="396737">
                <a:tc>
                  <a:txBody>
                    <a:bodyPr/>
                    <a:lstStyle/>
                    <a:p>
                      <a:pPr marL="0" marR="0" algn="ctr">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0" marR="0" algn="ctr">
                        <a:lnSpc>
                          <a:spcPct val="115000"/>
                        </a:lnSpc>
                        <a:spcBef>
                          <a:spcPts val="0"/>
                        </a:spcBef>
                        <a:spcAft>
                          <a:spcPts val="0"/>
                        </a:spcAft>
                      </a:pPr>
                      <a:r>
                        <a:rPr lang="en-US" sz="1100">
                          <a:latin typeface="Lucida Sans Unicode"/>
                          <a:ea typeface="Times New Roman"/>
                          <a:cs typeface="Times New Roman"/>
                        </a:rPr>
                        <a:t>25</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marL="0" marR="0" algn="ctr">
                        <a:lnSpc>
                          <a:spcPct val="115000"/>
                        </a:lnSpc>
                        <a:spcBef>
                          <a:spcPts val="0"/>
                        </a:spcBef>
                        <a:spcAft>
                          <a:spcPts val="0"/>
                        </a:spcAft>
                      </a:pP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b="1">
                          <a:latin typeface="Lucida Sans Unicode"/>
                          <a:ea typeface="Times New Roman"/>
                          <a:cs typeface="Times New Roman"/>
                        </a:rPr>
                        <a:t>50</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latin typeface="Lucida Sans Unicode"/>
                          <a:ea typeface="Times New Roman"/>
                          <a:cs typeface="Times New Roman"/>
                        </a:rPr>
                        <a:t>50</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50.003</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50.003</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50.003</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50.003</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50.003</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50.003</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50.003</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50.003</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50.003</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a:latin typeface="Arial Narrow" panose="020B0606020202030204" pitchFamily="34" charset="0"/>
                          <a:ea typeface="Times New Roman"/>
                          <a:cs typeface="Times New Roman"/>
                        </a:rPr>
                        <a:t>50.000</a:t>
                      </a:r>
                      <a:endParaRPr lang="en-US" sz="105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dirty="0">
                          <a:latin typeface="Arial Narrow" panose="020B0606020202030204" pitchFamily="34" charset="0"/>
                          <a:ea typeface="Times New Roman"/>
                          <a:cs typeface="Times New Roman"/>
                        </a:rPr>
                        <a:t>0.0008</a:t>
                      </a:r>
                      <a:endParaRPr lang="en-US" sz="105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50" dirty="0">
                          <a:latin typeface="Arial Narrow" panose="020B0606020202030204" pitchFamily="34" charset="0"/>
                          <a:ea typeface="Times New Roman"/>
                          <a:cs typeface="Times New Roman"/>
                        </a:rPr>
                        <a:t>50.0023</a:t>
                      </a:r>
                      <a:endParaRPr lang="en-US" sz="1050" dirty="0">
                        <a:latin typeface="Arial Narrow" panose="020B0606020202030204" pitchFamily="34" charset="0"/>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3"/>
                  </a:ext>
                </a:extLst>
              </a:tr>
              <a:tr h="328820">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gridSpan="2">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pPr marL="0" marR="0">
                        <a:lnSpc>
                          <a:spcPct val="115000"/>
                        </a:lnSpc>
                        <a:spcBef>
                          <a:spcPts val="0"/>
                        </a:spcBef>
                        <a:spcAft>
                          <a:spcPts val="0"/>
                        </a:spcAft>
                      </a:pPr>
                      <a:endParaRPr lang="en-US" sz="1100">
                        <a:latin typeface="Calibri"/>
                        <a:ea typeface="Calibri"/>
                        <a:cs typeface="Times New Roman"/>
                      </a:endParaRPr>
                    </a:p>
                  </a:txBody>
                  <a:tcPr marL="37505" marR="37505" marT="0"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gridSpan="2">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hMerge="1">
                  <a:txBody>
                    <a:bodyPr/>
                    <a:lstStyle/>
                    <a:p>
                      <a:pPr marL="0" marR="0">
                        <a:lnSpc>
                          <a:spcPct val="115000"/>
                        </a:lnSpc>
                        <a:spcBef>
                          <a:spcPts val="0"/>
                        </a:spcBef>
                        <a:spcAft>
                          <a:spcPts val="0"/>
                        </a:spcAft>
                      </a:pPr>
                      <a:endParaRPr lang="en-US" sz="1100">
                        <a:latin typeface="Calibri"/>
                        <a:ea typeface="Calibri"/>
                        <a:cs typeface="Times New Roman"/>
                      </a:endParaRPr>
                    </a:p>
                  </a:txBody>
                  <a:tcPr marL="37505" marR="37505" marT="0"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100">
                          <a:latin typeface="Lucida Sans Unicode"/>
                          <a:ea typeface="Times New Roman"/>
                          <a:cs typeface="Times New Roman"/>
                        </a:rPr>
                        <a:t> </a:t>
                      </a:r>
                      <a:endParaRPr lang="en-US" sz="1100">
                        <a:latin typeface="Calibri"/>
                        <a:ea typeface="Calibri"/>
                        <a:cs typeface="Times New Roman"/>
                      </a:endParaRPr>
                    </a:p>
                  </a:txBody>
                  <a:tcPr marL="37505" marR="37505"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100" dirty="0">
                          <a:latin typeface="Lucida Sans Unicode"/>
                          <a:ea typeface="Times New Roman"/>
                          <a:cs typeface="Times New Roman"/>
                        </a:rPr>
                        <a:t> </a:t>
                      </a:r>
                      <a:endParaRPr lang="en-US" sz="1100" dirty="0">
                        <a:latin typeface="Calibri"/>
                        <a:ea typeface="Calibri"/>
                        <a:cs typeface="Times New Roman"/>
                      </a:endParaRPr>
                    </a:p>
                  </a:txBody>
                  <a:tcPr marL="37505" marR="3750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gridSpan="2">
                  <a:txBody>
                    <a:bodyPr/>
                    <a:lstStyle/>
                    <a:p>
                      <a:pPr marL="0" marR="0">
                        <a:lnSpc>
                          <a:spcPct val="115000"/>
                        </a:lnSpc>
                        <a:spcBef>
                          <a:spcPts val="0"/>
                        </a:spcBef>
                        <a:spcAft>
                          <a:spcPts val="0"/>
                        </a:spcAft>
                      </a:pPr>
                      <a:r>
                        <a:rPr lang="en-US" sz="1100">
                          <a:latin typeface="Lucida Sans Unicode"/>
                          <a:ea typeface="Times New Roman"/>
                          <a:cs typeface="Times New Roman"/>
                        </a:rPr>
                        <a:t>Max stdev</a:t>
                      </a:r>
                      <a:endParaRPr lang="en-US" sz="110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r">
                        <a:lnSpc>
                          <a:spcPct val="115000"/>
                        </a:lnSpc>
                        <a:spcBef>
                          <a:spcPts val="0"/>
                        </a:spcBef>
                        <a:spcAft>
                          <a:spcPts val="0"/>
                        </a:spcAft>
                      </a:pPr>
                      <a:r>
                        <a:rPr lang="en-US" sz="1100" dirty="0">
                          <a:solidFill>
                            <a:srgbClr val="FF0000"/>
                          </a:solidFill>
                          <a:latin typeface="Lucida Sans Unicode"/>
                          <a:ea typeface="Times New Roman"/>
                          <a:cs typeface="Times New Roman"/>
                        </a:rPr>
                        <a:t>0.0011</a:t>
                      </a:r>
                      <a:endParaRPr lang="en-US" sz="1100" dirty="0">
                        <a:latin typeface="Calibri"/>
                        <a:ea typeface="Calibri"/>
                        <a:cs typeface="Times New Roman"/>
                      </a:endParaRPr>
                    </a:p>
                  </a:txBody>
                  <a:tcPr marL="37505" marR="3750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100" dirty="0">
                          <a:latin typeface="Lucida Sans Unicode"/>
                          <a:ea typeface="Times New Roman"/>
                          <a:cs typeface="Times New Roman"/>
                        </a:rPr>
                        <a:t> </a:t>
                      </a:r>
                      <a:endParaRPr lang="en-US" sz="1100" dirty="0">
                        <a:latin typeface="Calibri"/>
                        <a:ea typeface="Calibri"/>
                        <a:cs typeface="Times New Roman"/>
                      </a:endParaRPr>
                    </a:p>
                  </a:txBody>
                  <a:tcPr marL="37505" marR="3750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1100" dirty="0">
                          <a:latin typeface="Lucida Sans Unicode"/>
                          <a:ea typeface="Times New Roman"/>
                          <a:cs typeface="Times New Roman"/>
                        </a:rPr>
                        <a:t> </a:t>
                      </a:r>
                      <a:endParaRPr lang="en-US" sz="1100" dirty="0">
                        <a:latin typeface="Calibri"/>
                        <a:ea typeface="Calibri"/>
                        <a:cs typeface="Times New Roman"/>
                      </a:endParaRPr>
                    </a:p>
                  </a:txBody>
                  <a:tcPr marL="37505" marR="37505" marT="0" marB="0" anchor="b">
                    <a:lnL>
                      <a:noFill/>
                    </a:lnL>
                    <a:lnR>
                      <a:noFill/>
                    </a:lnR>
                    <a:lnT>
                      <a:noFill/>
                    </a:lnT>
                    <a:lnB>
                      <a:noFill/>
                    </a:lnB>
                    <a:solidFill>
                      <a:srgbClr val="FFFFFF"/>
                    </a:solidFill>
                  </a:tcPr>
                </a:tc>
                <a:extLst>
                  <a:ext uri="{0D108BD9-81ED-4DB2-BD59-A6C34878D82A}">
                    <a16:rowId xmlns:a16="http://schemas.microsoft.com/office/drawing/2014/main" val="10014"/>
                  </a:ext>
                </a:extLst>
              </a:tr>
            </a:tbl>
          </a:graphicData>
        </a:graphic>
      </p:graphicFrame>
      <p:sp>
        <p:nvSpPr>
          <p:cNvPr id="54535" name="Slide Number Placeholder 5"/>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EFA6DD0-5744-4832-8988-6B7C80E2AE48}" type="slidenum">
              <a:rPr lang="en-US" altLang="en-US" smtClean="0">
                <a:solidFill>
                  <a:srgbClr val="FFFFFF"/>
                </a:solidFill>
                <a:latin typeface="Franklin Gothic Book" panose="020B0503020102020204" pitchFamily="34" charset="0"/>
              </a:rPr>
              <a:pPr/>
              <a:t>44</a:t>
            </a:fld>
            <a:endParaRPr lang="en-US" altLang="en-US">
              <a:solidFill>
                <a:srgbClr val="FFFFFF"/>
              </a:solidFill>
              <a:latin typeface="Franklin Gothic Book" panose="020B0503020102020204" pitchFamily="34" charset="0"/>
            </a:endParaRPr>
          </a:p>
        </p:txBody>
      </p:sp>
      <p:sp>
        <p:nvSpPr>
          <p:cNvPr id="2" name="Footer Placeholder 1">
            <a:extLst>
              <a:ext uri="{FF2B5EF4-FFF2-40B4-BE49-F238E27FC236}">
                <a16:creationId xmlns:a16="http://schemas.microsoft.com/office/drawing/2014/main" id="{553DA266-D432-436F-87B6-39096D629FD5}"/>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5300" name="Picture 2" descr="G:\PT. Merpati\MMF\Foto contoh kalibrasi dan Alat\mmf\IMG01388-20110726-1054.jpg"/>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228600" y="1752600"/>
            <a:ext cx="4343400" cy="4648200"/>
          </a:xfrm>
          <a:noFill/>
        </p:spPr>
      </p:pic>
      <p:pic>
        <p:nvPicPr>
          <p:cNvPr id="55301" name="Picture 3" descr="G:\PT. Merpati\MMF\Foto contoh kalibrasi dan Alat\mmf\IMG01387-20110726-10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52600"/>
            <a:ext cx="4343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Slide Number Placeholder 6"/>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1313C1B-352A-4CE3-9519-10FA6EC26535}" type="slidenum">
              <a:rPr lang="en-US" altLang="en-US" smtClean="0">
                <a:solidFill>
                  <a:srgbClr val="FFFFFF"/>
                </a:solidFill>
                <a:latin typeface="Franklin Gothic Book" panose="020B0503020102020204" pitchFamily="34" charset="0"/>
              </a:rPr>
              <a:pPr/>
              <a:t>45</a:t>
            </a:fld>
            <a:endParaRPr lang="en-US" altLang="en-US">
              <a:solidFill>
                <a:srgbClr val="FFFFFF"/>
              </a:solidFill>
              <a:latin typeface="Franklin Gothic Book" panose="020B0503020102020204" pitchFamily="34" charset="0"/>
            </a:endParaRPr>
          </a:p>
        </p:txBody>
      </p:sp>
      <p:sp>
        <p:nvSpPr>
          <p:cNvPr id="8" name="Title 1"/>
          <p:cNvSpPr txBox="1">
            <a:spLocks/>
          </p:cNvSpPr>
          <p:nvPr/>
        </p:nvSpPr>
        <p:spPr bwMode="auto">
          <a:xfrm>
            <a:off x="7620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algn="ctr"/>
            <a:r>
              <a:rPr lang="en-US" b="1" dirty="0" err="1"/>
              <a:t>Prosedur</a:t>
            </a:r>
            <a:r>
              <a:rPr lang="en-US" b="1" dirty="0"/>
              <a:t> </a:t>
            </a:r>
            <a:r>
              <a:rPr lang="en-US" b="1" dirty="0" err="1"/>
              <a:t>Kalibrasi</a:t>
            </a:r>
            <a:r>
              <a:rPr lang="en-US" b="1" dirty="0"/>
              <a:t> </a:t>
            </a:r>
          </a:p>
          <a:p>
            <a:pPr algn="ctr"/>
            <a:r>
              <a:rPr lang="en-US" b="1" dirty="0"/>
              <a:t>Inside Micrometer</a:t>
            </a:r>
            <a:endParaRPr lang="id-ID" b="1" dirty="0"/>
          </a:p>
        </p:txBody>
      </p:sp>
      <p:sp>
        <p:nvSpPr>
          <p:cNvPr id="2" name="Footer Placeholder 1">
            <a:extLst>
              <a:ext uri="{FF2B5EF4-FFF2-40B4-BE49-F238E27FC236}">
                <a16:creationId xmlns:a16="http://schemas.microsoft.com/office/drawing/2014/main" id="{4AC705DD-8EA3-4BAA-8DDA-BE1F2449B84F}"/>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3"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6262E7-EB1B-4C71-95F9-331292F61F4D}" type="slidenum">
              <a:rPr lang="en-US" altLang="en-US" smtClean="0">
                <a:solidFill>
                  <a:srgbClr val="FFFFFF"/>
                </a:solidFill>
                <a:latin typeface="Franklin Gothic Book" panose="020B0503020102020204" pitchFamily="34" charset="0"/>
              </a:rPr>
              <a:pPr/>
              <a:t>46</a:t>
            </a:fld>
            <a:endParaRPr lang="en-US" altLang="en-US">
              <a:solidFill>
                <a:srgbClr val="FFFFFF"/>
              </a:solidFill>
              <a:latin typeface="Franklin Gothic Book" panose="020B0503020102020204" pitchFamily="34" charset="0"/>
            </a:endParaRPr>
          </a:p>
        </p:txBody>
      </p:sp>
      <p:pic>
        <p:nvPicPr>
          <p:cNvPr id="56324" name="Picture 2" descr="G:\PT. Merpati\MMF\Foto contoh kalibrasi dan Alat\mmf\IMG01389-20110726-1054.jp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0" y="1257300"/>
            <a:ext cx="9144000" cy="5600700"/>
          </a:xfrm>
          <a:noFill/>
        </p:spPr>
      </p:pic>
      <p:sp>
        <p:nvSpPr>
          <p:cNvPr id="6" name="Title 1"/>
          <p:cNvSpPr txBox="1">
            <a:spLocks/>
          </p:cNvSpPr>
          <p:nvPr/>
        </p:nvSpPr>
        <p:spPr bwMode="auto">
          <a:xfrm>
            <a:off x="7620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algn="ctr"/>
            <a:r>
              <a:rPr lang="en-US" b="1" dirty="0" err="1"/>
              <a:t>Prosedur</a:t>
            </a:r>
            <a:r>
              <a:rPr lang="en-US" b="1" dirty="0"/>
              <a:t> </a:t>
            </a:r>
            <a:r>
              <a:rPr lang="en-US" b="1" dirty="0" err="1"/>
              <a:t>Kalibrasi</a:t>
            </a:r>
            <a:r>
              <a:rPr lang="en-US" b="1" dirty="0"/>
              <a:t> </a:t>
            </a:r>
          </a:p>
          <a:p>
            <a:pPr algn="ctr"/>
            <a:r>
              <a:rPr lang="en-US" b="1" dirty="0"/>
              <a:t>Inside Micrometer</a:t>
            </a:r>
            <a:endParaRPr lang="id-ID" b="1" dirty="0"/>
          </a:p>
        </p:txBody>
      </p:sp>
      <p:sp>
        <p:nvSpPr>
          <p:cNvPr id="2" name="Footer Placeholder 1">
            <a:extLst>
              <a:ext uri="{FF2B5EF4-FFF2-40B4-BE49-F238E27FC236}">
                <a16:creationId xmlns:a16="http://schemas.microsoft.com/office/drawing/2014/main" id="{3B7F4E3A-C063-4287-9A78-A843EC8F7D66}"/>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Title 1"/>
          <p:cNvSpPr>
            <a:spLocks noGrp="1"/>
          </p:cNvSpPr>
          <p:nvPr>
            <p:ph type="title"/>
          </p:nvPr>
        </p:nvSpPr>
        <p:spPr>
          <a:xfrm>
            <a:off x="914400" y="609600"/>
            <a:ext cx="7467600" cy="1143000"/>
          </a:xfrm>
        </p:spPr>
        <p:txBody>
          <a:bodyPr/>
          <a:lstStyle/>
          <a:p>
            <a:r>
              <a:rPr lang="en-US" altLang="en-US" b="1">
                <a:solidFill>
                  <a:schemeClr val="tx1"/>
                </a:solidFill>
              </a:rPr>
              <a:t>Koreksi , nilai standar terkoreksi dari sertifikat kalibrasi</a:t>
            </a:r>
          </a:p>
        </p:txBody>
      </p:sp>
      <p:sp>
        <p:nvSpPr>
          <p:cNvPr id="57347"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4832B5-BCF7-496C-B47D-2B6903D7BBE6}" type="slidenum">
              <a:rPr lang="en-US" altLang="en-US" smtClean="0">
                <a:solidFill>
                  <a:srgbClr val="FFFFFF"/>
                </a:solidFill>
                <a:latin typeface="Franklin Gothic Book" panose="020B0503020102020204" pitchFamily="34" charset="0"/>
              </a:rPr>
              <a:pPr/>
              <a:t>47</a:t>
            </a:fld>
            <a:endParaRPr lang="en-US" altLang="en-US">
              <a:solidFill>
                <a:srgbClr val="FFFFFF"/>
              </a:solidFill>
              <a:latin typeface="Franklin Gothic Book" panose="020B0503020102020204" pitchFamily="34" charset="0"/>
            </a:endParaRPr>
          </a:p>
        </p:txBody>
      </p:sp>
      <p:graphicFrame>
        <p:nvGraphicFramePr>
          <p:cNvPr id="5" name="Table 4">
            <a:extLst>
              <a:ext uri="{FF2B5EF4-FFF2-40B4-BE49-F238E27FC236}">
                <a16:creationId xmlns:a16="http://schemas.microsoft.com/office/drawing/2014/main" id="{2B26BF7B-5B31-4E27-B124-84161AC6E0CA}"/>
              </a:ext>
            </a:extLst>
          </p:cNvPr>
          <p:cNvGraphicFramePr>
            <a:graphicFrameLocks noGrp="1"/>
          </p:cNvGraphicFramePr>
          <p:nvPr/>
        </p:nvGraphicFramePr>
        <p:xfrm>
          <a:off x="533400" y="2133600"/>
          <a:ext cx="8382002" cy="3733799"/>
        </p:xfrm>
        <a:graphic>
          <a:graphicData uri="http://schemas.openxmlformats.org/drawingml/2006/table">
            <a:tbl>
              <a:tblPr/>
              <a:tblGrid>
                <a:gridCol w="1016160">
                  <a:extLst>
                    <a:ext uri="{9D8B030D-6E8A-4147-A177-3AD203B41FA5}">
                      <a16:colId xmlns:a16="http://schemas.microsoft.com/office/drawing/2014/main" val="20000"/>
                    </a:ext>
                  </a:extLst>
                </a:gridCol>
                <a:gridCol w="274475">
                  <a:extLst>
                    <a:ext uri="{9D8B030D-6E8A-4147-A177-3AD203B41FA5}">
                      <a16:colId xmlns:a16="http://schemas.microsoft.com/office/drawing/2014/main" val="20001"/>
                    </a:ext>
                  </a:extLst>
                </a:gridCol>
                <a:gridCol w="274475">
                  <a:extLst>
                    <a:ext uri="{9D8B030D-6E8A-4147-A177-3AD203B41FA5}">
                      <a16:colId xmlns:a16="http://schemas.microsoft.com/office/drawing/2014/main" val="20002"/>
                    </a:ext>
                  </a:extLst>
                </a:gridCol>
                <a:gridCol w="1162396">
                  <a:extLst>
                    <a:ext uri="{9D8B030D-6E8A-4147-A177-3AD203B41FA5}">
                      <a16:colId xmlns:a16="http://schemas.microsoft.com/office/drawing/2014/main" val="20003"/>
                    </a:ext>
                  </a:extLst>
                </a:gridCol>
                <a:gridCol w="476208">
                  <a:extLst>
                    <a:ext uri="{9D8B030D-6E8A-4147-A177-3AD203B41FA5}">
                      <a16:colId xmlns:a16="http://schemas.microsoft.com/office/drawing/2014/main" val="20004"/>
                    </a:ext>
                  </a:extLst>
                </a:gridCol>
                <a:gridCol w="579699">
                  <a:extLst>
                    <a:ext uri="{9D8B030D-6E8A-4147-A177-3AD203B41FA5}">
                      <a16:colId xmlns:a16="http://schemas.microsoft.com/office/drawing/2014/main" val="20005"/>
                    </a:ext>
                  </a:extLst>
                </a:gridCol>
                <a:gridCol w="524203">
                  <a:extLst>
                    <a:ext uri="{9D8B030D-6E8A-4147-A177-3AD203B41FA5}">
                      <a16:colId xmlns:a16="http://schemas.microsoft.com/office/drawing/2014/main" val="20006"/>
                    </a:ext>
                  </a:extLst>
                </a:gridCol>
                <a:gridCol w="1031908">
                  <a:extLst>
                    <a:ext uri="{9D8B030D-6E8A-4147-A177-3AD203B41FA5}">
                      <a16:colId xmlns:a16="http://schemas.microsoft.com/office/drawing/2014/main" val="20007"/>
                    </a:ext>
                  </a:extLst>
                </a:gridCol>
                <a:gridCol w="656191">
                  <a:extLst>
                    <a:ext uri="{9D8B030D-6E8A-4147-A177-3AD203B41FA5}">
                      <a16:colId xmlns:a16="http://schemas.microsoft.com/office/drawing/2014/main" val="20008"/>
                    </a:ext>
                  </a:extLst>
                </a:gridCol>
                <a:gridCol w="524203">
                  <a:extLst>
                    <a:ext uri="{9D8B030D-6E8A-4147-A177-3AD203B41FA5}">
                      <a16:colId xmlns:a16="http://schemas.microsoft.com/office/drawing/2014/main" val="20009"/>
                    </a:ext>
                  </a:extLst>
                </a:gridCol>
                <a:gridCol w="569949">
                  <a:extLst>
                    <a:ext uri="{9D8B030D-6E8A-4147-A177-3AD203B41FA5}">
                      <a16:colId xmlns:a16="http://schemas.microsoft.com/office/drawing/2014/main" val="20010"/>
                    </a:ext>
                  </a:extLst>
                </a:gridCol>
                <a:gridCol w="668190">
                  <a:extLst>
                    <a:ext uri="{9D8B030D-6E8A-4147-A177-3AD203B41FA5}">
                      <a16:colId xmlns:a16="http://schemas.microsoft.com/office/drawing/2014/main" val="20011"/>
                    </a:ext>
                  </a:extLst>
                </a:gridCol>
                <a:gridCol w="623945">
                  <a:extLst>
                    <a:ext uri="{9D8B030D-6E8A-4147-A177-3AD203B41FA5}">
                      <a16:colId xmlns:a16="http://schemas.microsoft.com/office/drawing/2014/main" val="20012"/>
                    </a:ext>
                  </a:extLst>
                </a:gridCol>
              </a:tblGrid>
              <a:tr h="208491">
                <a:tc gridSpan="5">
                  <a:txBody>
                    <a:bodyPr/>
                    <a:lstStyle/>
                    <a:p>
                      <a:pPr marL="0" marR="0">
                        <a:lnSpc>
                          <a:spcPct val="115000"/>
                        </a:lnSpc>
                        <a:spcBef>
                          <a:spcPts val="0"/>
                        </a:spcBef>
                        <a:spcAft>
                          <a:spcPts val="0"/>
                        </a:spcAft>
                      </a:pPr>
                      <a:r>
                        <a:rPr lang="en-US" sz="900" dirty="0">
                          <a:latin typeface="Lucida Sans Unicode"/>
                          <a:ea typeface="Times New Roman"/>
                          <a:cs typeface="Times New Roman"/>
                        </a:rPr>
                        <a:t>Gauge Block (</a:t>
                      </a:r>
                      <a:r>
                        <a:rPr lang="en-US" sz="900" dirty="0" err="1">
                          <a:latin typeface="Lucida Sans Unicode"/>
                          <a:ea typeface="Times New Roman"/>
                          <a:cs typeface="Times New Roman"/>
                        </a:rPr>
                        <a:t>Fungsi</a:t>
                      </a:r>
                      <a:r>
                        <a:rPr lang="en-US" sz="900" dirty="0">
                          <a:latin typeface="Lucida Sans Unicode"/>
                          <a:ea typeface="Times New Roman"/>
                          <a:cs typeface="Times New Roman"/>
                        </a:rPr>
                        <a:t> Outside/Inside)</a:t>
                      </a:r>
                      <a:endParaRPr lang="en-US" sz="900" dirty="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extLst>
                  <a:ext uri="{0D108BD9-81ED-4DB2-BD59-A6C34878D82A}">
                    <a16:rowId xmlns:a16="http://schemas.microsoft.com/office/drawing/2014/main" val="10000"/>
                  </a:ext>
                </a:extLst>
              </a:tr>
              <a:tr h="208491">
                <a:tc gridSpan="3">
                  <a:txBody>
                    <a:bodyPr/>
                    <a:lstStyle/>
                    <a:p>
                      <a:pPr marL="0" marR="0" algn="ctr">
                        <a:lnSpc>
                          <a:spcPct val="115000"/>
                        </a:lnSpc>
                        <a:spcBef>
                          <a:spcPts val="0"/>
                        </a:spcBef>
                        <a:spcAft>
                          <a:spcPts val="0"/>
                        </a:spcAft>
                      </a:pPr>
                      <a:r>
                        <a:rPr lang="en-US" sz="900" dirty="0" err="1">
                          <a:latin typeface="Lucida Sans Unicode"/>
                          <a:ea typeface="Times New Roman"/>
                          <a:cs typeface="Times New Roman"/>
                        </a:rPr>
                        <a:t>Koreksi</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rowSpan="2">
                  <a:txBody>
                    <a:bodyPr/>
                    <a:lstStyle/>
                    <a:p>
                      <a:pPr marL="0" marR="0" algn="ctr">
                        <a:lnSpc>
                          <a:spcPct val="115000"/>
                        </a:lnSpc>
                        <a:spcBef>
                          <a:spcPts val="0"/>
                        </a:spcBef>
                        <a:spcAft>
                          <a:spcPts val="0"/>
                        </a:spcAft>
                      </a:pPr>
                      <a:r>
                        <a:rPr lang="en-US" sz="900">
                          <a:latin typeface="Lucida Sans Unicode"/>
                          <a:ea typeface="Times New Roman"/>
                          <a:cs typeface="Times New Roman"/>
                        </a:rPr>
                        <a:t>Jumlah Koreksi</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gridSpan="3">
                  <a:txBody>
                    <a:bodyPr/>
                    <a:lstStyle/>
                    <a:p>
                      <a:pPr marL="0" marR="0" algn="ctr">
                        <a:lnSpc>
                          <a:spcPct val="115000"/>
                        </a:lnSpc>
                        <a:spcBef>
                          <a:spcPts val="0"/>
                        </a:spcBef>
                        <a:spcAft>
                          <a:spcPts val="0"/>
                        </a:spcAft>
                      </a:pPr>
                      <a:r>
                        <a:rPr lang="en-US" sz="900">
                          <a:latin typeface="Lucida Sans Unicode"/>
                          <a:ea typeface="Times New Roman"/>
                          <a:cs typeface="Times New Roman"/>
                        </a:rPr>
                        <a:t>Nilai Nominal Gauge Block</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hMerge="1">
                  <a:txBody>
                    <a:bodyPr/>
                    <a:lstStyle/>
                    <a:p>
                      <a:endParaRPr lang="en-US"/>
                    </a:p>
                  </a:txBody>
                  <a:tcPr/>
                </a:tc>
                <a:tc rowSpan="2" hMerge="1">
                  <a:txBody>
                    <a:bodyPr/>
                    <a:lstStyle/>
                    <a:p>
                      <a:endParaRPr lang="en-US"/>
                    </a:p>
                  </a:txBody>
                  <a:tcPr/>
                </a:tc>
                <a:tc rowSpan="2">
                  <a:txBody>
                    <a:bodyPr/>
                    <a:lstStyle/>
                    <a:p>
                      <a:pPr marL="0" marR="0" algn="ctr">
                        <a:lnSpc>
                          <a:spcPct val="115000"/>
                        </a:lnSpc>
                        <a:spcBef>
                          <a:spcPts val="0"/>
                        </a:spcBef>
                        <a:spcAft>
                          <a:spcPts val="0"/>
                        </a:spcAft>
                      </a:pPr>
                      <a:r>
                        <a:rPr lang="en-US" sz="900">
                          <a:latin typeface="Lucida Sans Unicode"/>
                          <a:ea typeface="Times New Roman"/>
                          <a:cs typeface="Times New Roman"/>
                        </a:rPr>
                        <a:t>Aktual Gauge Block</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gridSpan="3">
                  <a:txBody>
                    <a:bodyPr/>
                    <a:lstStyle/>
                    <a:p>
                      <a:pPr marL="0" marR="0" algn="ctr">
                        <a:lnSpc>
                          <a:spcPct val="115000"/>
                        </a:lnSpc>
                        <a:spcBef>
                          <a:spcPts val="0"/>
                        </a:spcBef>
                        <a:spcAft>
                          <a:spcPts val="0"/>
                        </a:spcAft>
                      </a:pPr>
                      <a:r>
                        <a:rPr lang="en-US" sz="900">
                          <a:latin typeface="Lucida Sans Unicode"/>
                          <a:ea typeface="Times New Roman"/>
                          <a:cs typeface="Times New Roman"/>
                        </a:rPr>
                        <a:t>Uncertainty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hMerge="1">
                  <a:txBody>
                    <a:bodyPr/>
                    <a:lstStyle/>
                    <a:p>
                      <a:endParaRPr lang="en-US"/>
                    </a:p>
                  </a:txBody>
                  <a:tcPr/>
                </a:tc>
                <a:tc rowSpan="2" hMerge="1">
                  <a:txBody>
                    <a:bodyPr/>
                    <a:lstStyle/>
                    <a:p>
                      <a:endParaRPr lang="en-US"/>
                    </a:p>
                  </a:txBody>
                  <a:tcPr/>
                </a:tc>
                <a:tc rowSpan="2">
                  <a:txBody>
                    <a:bodyPr/>
                    <a:lstStyle/>
                    <a:p>
                      <a:pPr marL="0" marR="0" algn="ctr">
                        <a:lnSpc>
                          <a:spcPct val="115000"/>
                        </a:lnSpc>
                        <a:spcBef>
                          <a:spcPts val="0"/>
                        </a:spcBef>
                        <a:spcAft>
                          <a:spcPts val="0"/>
                        </a:spcAft>
                      </a:pPr>
                      <a:r>
                        <a:rPr lang="en-US" sz="900">
                          <a:latin typeface="Lucida Sans Unicode"/>
                          <a:ea typeface="Times New Roman"/>
                          <a:cs typeface="Times New Roman"/>
                        </a:rPr>
                        <a:t>Uc</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397943">
                <a:tc>
                  <a:txBody>
                    <a:bodyPr/>
                    <a:lstStyle/>
                    <a:p>
                      <a:pPr marL="0" marR="0" algn="ctr">
                        <a:lnSpc>
                          <a:spcPct val="115000"/>
                        </a:lnSpc>
                        <a:spcBef>
                          <a:spcPts val="0"/>
                        </a:spcBef>
                        <a:spcAft>
                          <a:spcPts val="0"/>
                        </a:spcAft>
                      </a:pPr>
                      <a:r>
                        <a:rPr lang="en-US" sz="900">
                          <a:latin typeface="Lucida Sans Unicode"/>
                          <a:ea typeface="Times New Roman"/>
                          <a:cs typeface="Times New Roman"/>
                        </a:rPr>
                        <a:t>1</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2</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3</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r h="208491">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dirty="0">
                          <a:latin typeface="Lucida Sans Unicode"/>
                          <a:ea typeface="Times New Roman"/>
                          <a:cs typeface="Times New Roman"/>
                        </a:rPr>
                        <a:t>0.00000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0.00000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208491">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-0.00001</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-0.00001</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9.99999</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0.104</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4"/>
                  </a:ext>
                </a:extLst>
              </a:tr>
              <a:tr h="208491">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-0.00001</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-0.00001</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20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19.99999</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0.100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5"/>
                  </a:ext>
                </a:extLst>
              </a:tr>
              <a:tr h="208491">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-0.00006</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-0.00006</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30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29.99994</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0.100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6"/>
                  </a:ext>
                </a:extLst>
              </a:tr>
              <a:tr h="208491">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-0.00023</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-0.00023</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40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39.99977</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0.100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7"/>
                  </a:ext>
                </a:extLst>
              </a:tr>
              <a:tr h="208491">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-0.00012</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-0.00012</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50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49.99988</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0.100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8"/>
                  </a:ext>
                </a:extLst>
              </a:tr>
              <a:tr h="208491">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-0.00007</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-0.00007</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70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69.99993</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0.100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9"/>
                  </a:ext>
                </a:extLst>
              </a:tr>
              <a:tr h="208491">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-0.00012</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-0.00012</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80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79.99988</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0.100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0"/>
                  </a:ext>
                </a:extLst>
              </a:tr>
              <a:tr h="208491">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100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100.00000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0.100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1"/>
                  </a:ext>
                </a:extLst>
              </a:tr>
              <a:tr h="208491">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-0.00010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125</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124.99990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0.45</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0.450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2"/>
                  </a:ext>
                </a:extLst>
              </a:tr>
              <a:tr h="208491">
                <a:tc>
                  <a:txBody>
                    <a:bodyPr/>
                    <a:lstStyle/>
                    <a:p>
                      <a:pPr marL="0" marR="0" algn="ctr">
                        <a:lnSpc>
                          <a:spcPct val="115000"/>
                        </a:lnSpc>
                        <a:spcBef>
                          <a:spcPts val="0"/>
                        </a:spcBef>
                        <a:spcAft>
                          <a:spcPts val="0"/>
                        </a:spcAft>
                      </a:pPr>
                      <a:r>
                        <a:rPr lang="en-US" sz="900">
                          <a:solidFill>
                            <a:srgbClr val="FF0000"/>
                          </a:solidFill>
                          <a:latin typeface="Lucida Sans Unicode"/>
                          <a:ea typeface="Times New Roman"/>
                          <a:cs typeface="Times New Roman"/>
                        </a:rPr>
                        <a:t>-0.00015</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solidFill>
                            <a:srgbClr val="FF0000"/>
                          </a:solidFill>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r">
                        <a:lnSpc>
                          <a:spcPct val="115000"/>
                        </a:lnSpc>
                        <a:spcBef>
                          <a:spcPts val="0"/>
                        </a:spcBef>
                        <a:spcAft>
                          <a:spcPts val="0"/>
                        </a:spcAft>
                      </a:pPr>
                      <a:r>
                        <a:rPr lang="en-US" sz="900">
                          <a:latin typeface="Lucida Sans Unicode"/>
                          <a:ea typeface="Times New Roman"/>
                          <a:cs typeface="Times New Roman"/>
                        </a:rPr>
                        <a:t>-0.00015</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150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149.99985</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solidFill>
                            <a:srgbClr val="FF0000"/>
                          </a:solidFill>
                          <a:latin typeface="Lucida Sans Unicode"/>
                          <a:ea typeface="Times New Roman"/>
                          <a:cs typeface="Times New Roman"/>
                        </a:rPr>
                        <a:t>0.52</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a:latin typeface="Lucida Sans Unicode"/>
                          <a:ea typeface="Times New Roman"/>
                          <a:cs typeface="Times New Roman"/>
                        </a:rPr>
                        <a:t>0.520</a:t>
                      </a:r>
                      <a:endParaRPr lang="en-US" sz="90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3"/>
                  </a:ext>
                </a:extLst>
              </a:tr>
              <a:tr h="416982">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dirty="0">
                          <a:latin typeface="Lucida Sans Unicode"/>
                          <a:ea typeface="Times New Roman"/>
                          <a:cs typeface="Times New Roman"/>
                        </a:rPr>
                        <a:t>Max </a:t>
                      </a:r>
                      <a:r>
                        <a:rPr lang="en-US" sz="900" dirty="0" err="1">
                          <a:latin typeface="Lucida Sans Unicode"/>
                          <a:ea typeface="Times New Roman"/>
                          <a:cs typeface="Times New Roman"/>
                        </a:rPr>
                        <a:t>Unc</a:t>
                      </a:r>
                      <a:r>
                        <a:rPr lang="en-US" sz="900" dirty="0">
                          <a:latin typeface="Lucida Sans Unicode"/>
                          <a:ea typeface="Times New Roman"/>
                          <a:cs typeface="Times New Roman"/>
                        </a:rPr>
                        <a:t>.</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900" dirty="0">
                          <a:latin typeface="Lucida Sans Unicode"/>
                          <a:ea typeface="Times New Roman"/>
                          <a:cs typeface="Times New Roman"/>
                        </a:rPr>
                        <a:t>0.520</a:t>
                      </a:r>
                      <a:endParaRPr lang="en-US" sz="900" dirty="0">
                        <a:latin typeface="Calibri"/>
                        <a:ea typeface="Calibri"/>
                        <a:cs typeface="Times New Roman"/>
                      </a:endParaRPr>
                    </a:p>
                  </a:txBody>
                  <a:tcPr marL="58904" marR="589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14"/>
                  </a:ext>
                </a:extLst>
              </a:tr>
              <a:tr h="208491">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a:noFill/>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a:latin typeface="Lucida Sans Unicode"/>
                          <a:ea typeface="Times New Roman"/>
                          <a:cs typeface="Times New Roman"/>
                        </a:rPr>
                        <a:t> </a:t>
                      </a:r>
                      <a:endParaRPr lang="en-US" sz="900">
                        <a:latin typeface="Calibri"/>
                        <a:ea typeface="Calibri"/>
                        <a:cs typeface="Times New Roman"/>
                      </a:endParaRPr>
                    </a:p>
                  </a:txBody>
                  <a:tcPr marL="58904" marR="58904" marT="0"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nSpc>
                          <a:spcPct val="115000"/>
                        </a:lnSpc>
                        <a:spcBef>
                          <a:spcPts val="0"/>
                        </a:spcBef>
                        <a:spcAft>
                          <a:spcPts val="0"/>
                        </a:spcAft>
                      </a:pPr>
                      <a:r>
                        <a:rPr lang="en-US" sz="900" dirty="0">
                          <a:latin typeface="Lucida Sans Unicode"/>
                          <a:ea typeface="Times New Roman"/>
                          <a:cs typeface="Times New Roman"/>
                        </a:rPr>
                        <a:t> </a:t>
                      </a:r>
                      <a:endParaRPr lang="en-US" sz="900" dirty="0">
                        <a:latin typeface="Calibri"/>
                        <a:ea typeface="Calibri"/>
                        <a:cs typeface="Times New Roman"/>
                      </a:endParaRPr>
                    </a:p>
                  </a:txBody>
                  <a:tcPr marL="58904" marR="58904" marT="0" marB="0" anchor="b">
                    <a:lnL>
                      <a:noFill/>
                    </a:lnL>
                    <a:lnR>
                      <a:noFill/>
                    </a:lnR>
                    <a:lnT>
                      <a:noFill/>
                    </a:lnT>
                    <a:lnB>
                      <a:noFill/>
                    </a:lnB>
                    <a:solidFill>
                      <a:srgbClr val="FFFFFF"/>
                    </a:solidFill>
                  </a:tcPr>
                </a:tc>
                <a:extLst>
                  <a:ext uri="{0D108BD9-81ED-4DB2-BD59-A6C34878D82A}">
                    <a16:rowId xmlns:a16="http://schemas.microsoft.com/office/drawing/2014/main" val="10015"/>
                  </a:ext>
                </a:extLst>
              </a:tr>
            </a:tbl>
          </a:graphicData>
        </a:graphic>
      </p:graphicFrame>
      <p:sp>
        <p:nvSpPr>
          <p:cNvPr id="2" name="Footer Placeholder 1">
            <a:extLst>
              <a:ext uri="{FF2B5EF4-FFF2-40B4-BE49-F238E27FC236}">
                <a16:creationId xmlns:a16="http://schemas.microsoft.com/office/drawing/2014/main" id="{4DFC7DAD-0F2F-4643-8AF8-AFAF6A3E2AA3}"/>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1"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A22B4F-40DE-48FE-8EBC-00DDD10B12F3}" type="slidenum">
              <a:rPr lang="en-US" altLang="en-US" smtClean="0">
                <a:solidFill>
                  <a:srgbClr val="FFFFFF"/>
                </a:solidFill>
                <a:latin typeface="Franklin Gothic Book" panose="020B0503020102020204" pitchFamily="34" charset="0"/>
              </a:rPr>
              <a:pPr/>
              <a:t>48</a:t>
            </a:fld>
            <a:endParaRPr lang="en-US" altLang="en-US">
              <a:solidFill>
                <a:srgbClr val="FFFFFF"/>
              </a:solidFill>
              <a:latin typeface="Franklin Gothic Book" panose="020B0503020102020204" pitchFamily="34" charset="0"/>
            </a:endParaRPr>
          </a:p>
        </p:txBody>
      </p:sp>
      <p:pic>
        <p:nvPicPr>
          <p:cNvPr id="5837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11288"/>
            <a:ext cx="5562600" cy="479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7620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algn="ctr"/>
            <a:r>
              <a:rPr lang="en-US" b="1" dirty="0" err="1"/>
              <a:t>Contoh</a:t>
            </a:r>
            <a:r>
              <a:rPr lang="en-US" b="1" dirty="0"/>
              <a:t> </a:t>
            </a:r>
            <a:r>
              <a:rPr lang="en-US" b="1" dirty="0" err="1"/>
              <a:t>Laporan</a:t>
            </a:r>
            <a:r>
              <a:rPr lang="en-US" b="1" dirty="0"/>
              <a:t> </a:t>
            </a:r>
            <a:r>
              <a:rPr lang="en-US" b="1" dirty="0" err="1"/>
              <a:t>Kalibrasi</a:t>
            </a:r>
            <a:endParaRPr lang="id-ID" b="1" dirty="0"/>
          </a:p>
        </p:txBody>
      </p:sp>
      <p:sp>
        <p:nvSpPr>
          <p:cNvPr id="2" name="Footer Placeholder 1">
            <a:extLst>
              <a:ext uri="{FF2B5EF4-FFF2-40B4-BE49-F238E27FC236}">
                <a16:creationId xmlns:a16="http://schemas.microsoft.com/office/drawing/2014/main" id="{CE722B77-0DA5-437E-8FBB-02ADD64B7CC9}"/>
              </a:ext>
            </a:extLst>
          </p:cNvPr>
          <p:cNvSpPr>
            <a:spLocks noGrp="1"/>
          </p:cNvSpPr>
          <p:nvPr>
            <p:ph type="ftr" sz="quarter" idx="11"/>
          </p:nvPr>
        </p:nvSpPr>
        <p:spPr/>
        <p:txBody>
          <a:bodyPr/>
          <a:lstStyle/>
          <a:p>
            <a:pPr>
              <a:defRPr/>
            </a:pPr>
            <a:r>
              <a:rPr lang="en-US"/>
              <a:t>Mikrometer 01/Rev 01. (c)Copyright, sentral sistem, Juli 2020</a:t>
            </a:r>
          </a:p>
        </p:txBody>
      </p:sp>
    </p:spTree>
  </p:cSld>
  <p:clrMapOvr>
    <a:masterClrMapping/>
  </p:clrMapOvr>
  <p:transition spd="slow">
    <p:pull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ChangeArrowheads="1"/>
          </p:cNvSpPr>
          <p:nvPr/>
        </p:nvSpPr>
        <p:spPr bwMode="auto">
          <a:xfrm>
            <a:off x="107950" y="6488113"/>
            <a:ext cx="255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a:solidFill>
                  <a:schemeClr val="bg1"/>
                </a:solidFill>
              </a:rPr>
              <a:t>www.sentral-sistem.com</a:t>
            </a:r>
          </a:p>
        </p:txBody>
      </p:sp>
      <p:sp>
        <p:nvSpPr>
          <p:cNvPr id="17412" name="Rectangle 8"/>
          <p:cNvSpPr>
            <a:spLocks noChangeArrowheads="1"/>
          </p:cNvSpPr>
          <p:nvPr/>
        </p:nvSpPr>
        <p:spPr bwMode="auto">
          <a:xfrm>
            <a:off x="914400" y="2438400"/>
            <a:ext cx="7467600" cy="1154162"/>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ts val="575"/>
              </a:spcBef>
            </a:pPr>
            <a:r>
              <a:rPr lang="en-US" altLang="en-US" sz="3200" b="1" i="1" dirty="0">
                <a:latin typeface="Trebuchet MS" panose="020B0603020202020204" pitchFamily="34" charset="0"/>
              </a:rPr>
              <a:t>BAGIAN 4</a:t>
            </a:r>
          </a:p>
          <a:p>
            <a:pPr algn="ctr" eaLnBrk="1" hangingPunct="1">
              <a:spcBef>
                <a:spcPts val="575"/>
              </a:spcBef>
            </a:pPr>
            <a:r>
              <a:rPr lang="en-US" altLang="en-US" sz="3200" b="1" i="1" dirty="0">
                <a:latin typeface="Trebuchet MS" panose="020B0603020202020204" pitchFamily="34" charset="0"/>
              </a:rPr>
              <a:t>PERHITUNGAN HASIL KALIBRASI</a:t>
            </a:r>
            <a:endParaRPr lang="id-ID" altLang="en-US" sz="3200" b="1" i="1" dirty="0">
              <a:latin typeface="Trebuchet MS" panose="020B0603020202020204" pitchFamily="34" charset="0"/>
            </a:endParaRPr>
          </a:p>
        </p:txBody>
      </p:sp>
      <p:sp>
        <p:nvSpPr>
          <p:cNvPr id="24" name="Rectangle 23">
            <a:hlinkClick r:id="rId3" action="ppaction://hlinkpres?slideindex=1&amp;slidetitle="/>
            <a:extLst>
              <a:ext uri="{FF2B5EF4-FFF2-40B4-BE49-F238E27FC236}">
                <a16:creationId xmlns:a16="http://schemas.microsoft.com/office/drawing/2014/main" id="{24975750-E13E-40B2-8C98-ED09E2D7094B}"/>
              </a:ext>
            </a:extLst>
          </p:cNvPr>
          <p:cNvSpPr/>
          <p:nvPr/>
        </p:nvSpPr>
        <p:spPr>
          <a:xfrm>
            <a:off x="1590675" y="4314825"/>
            <a:ext cx="1268413"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Why Calibration</a:t>
            </a:r>
          </a:p>
        </p:txBody>
      </p:sp>
      <p:sp>
        <p:nvSpPr>
          <p:cNvPr id="26" name="Rectangle 25">
            <a:hlinkClick r:id="rId4" action="ppaction://hlinkpres?slideindex=1&amp;slidetitle="/>
            <a:extLst>
              <a:ext uri="{FF2B5EF4-FFF2-40B4-BE49-F238E27FC236}">
                <a16:creationId xmlns:a16="http://schemas.microsoft.com/office/drawing/2014/main" id="{12156453-D31E-4BC9-8FC6-E985F8067635}"/>
              </a:ext>
            </a:extLst>
          </p:cNvPr>
          <p:cNvSpPr/>
          <p:nvPr/>
        </p:nvSpPr>
        <p:spPr>
          <a:xfrm>
            <a:off x="2886075" y="4314825"/>
            <a:ext cx="1182688"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SS Calibration</a:t>
            </a:r>
          </a:p>
        </p:txBody>
      </p:sp>
      <p:sp>
        <p:nvSpPr>
          <p:cNvPr id="27" name="Rectangle 26">
            <a:hlinkClick r:id="rId5" action="ppaction://hlinkpres?slideindex=1&amp;slidetitle="/>
            <a:extLst>
              <a:ext uri="{FF2B5EF4-FFF2-40B4-BE49-F238E27FC236}">
                <a16:creationId xmlns:a16="http://schemas.microsoft.com/office/drawing/2014/main" id="{CD969904-6FF3-4A89-AEA7-ECBB6F6A0DCE}"/>
              </a:ext>
            </a:extLst>
          </p:cNvPr>
          <p:cNvSpPr/>
          <p:nvPr/>
        </p:nvSpPr>
        <p:spPr>
          <a:xfrm>
            <a:off x="4029075" y="4314825"/>
            <a:ext cx="1323975" cy="246063"/>
          </a:xfrm>
          <a:prstGeom prst="rect">
            <a:avLst/>
          </a:prstGeom>
        </p:spPr>
        <p:txBody>
          <a:bodyPr wrap="none">
            <a:spAutoFit/>
          </a:bodyPr>
          <a:lstStyle/>
          <a:p>
            <a:pPr marL="179388" indent="-179388">
              <a:defRPr/>
            </a:pPr>
            <a:r>
              <a:rPr lang="en-US" sz="1000" dirty="0">
                <a:solidFill>
                  <a:schemeClr val="bg1"/>
                </a:solidFill>
                <a:effectLst>
                  <a:outerShdw blurRad="38100" dist="38100" dir="2700000" algn="tl">
                    <a:srgbClr val="000000">
                      <a:alpha val="43137"/>
                    </a:srgbClr>
                  </a:outerShdw>
                </a:effectLst>
              </a:rPr>
              <a:t>&gt;	</a:t>
            </a:r>
            <a:r>
              <a:rPr lang="en-US" sz="1000" dirty="0" err="1">
                <a:solidFill>
                  <a:schemeClr val="bg1"/>
                </a:solidFill>
                <a:effectLst>
                  <a:outerShdw blurRad="38100" dist="38100" dir="2700000" algn="tl">
                    <a:srgbClr val="000000">
                      <a:alpha val="43137"/>
                    </a:srgbClr>
                  </a:outerShdw>
                </a:effectLst>
              </a:rPr>
              <a:t>Tenik</a:t>
            </a:r>
            <a:r>
              <a:rPr lang="en-US" sz="1000" dirty="0">
                <a:solidFill>
                  <a:schemeClr val="bg1"/>
                </a:solidFill>
                <a:effectLst>
                  <a:outerShdw blurRad="38100" dist="38100" dir="2700000" algn="tl">
                    <a:srgbClr val="000000">
                      <a:alpha val="43137"/>
                    </a:srgbClr>
                  </a:outerShdw>
                </a:effectLst>
              </a:rPr>
              <a:t> Calibration</a:t>
            </a:r>
          </a:p>
        </p:txBody>
      </p:sp>
      <p:sp>
        <p:nvSpPr>
          <p:cNvPr id="28" name="Rectangle 27">
            <a:hlinkClick r:id="rId6" action="ppaction://hlinkpres?slideindex=1&amp;slidetitle="/>
            <a:extLst>
              <a:ext uri="{FF2B5EF4-FFF2-40B4-BE49-F238E27FC236}">
                <a16:creationId xmlns:a16="http://schemas.microsoft.com/office/drawing/2014/main" id="{8FBBF13E-C5B7-425A-A168-12B0C8B0AF04}"/>
              </a:ext>
            </a:extLst>
          </p:cNvPr>
          <p:cNvSpPr/>
          <p:nvPr/>
        </p:nvSpPr>
        <p:spPr>
          <a:xfrm>
            <a:off x="5324475" y="4314825"/>
            <a:ext cx="101282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Uncertainty</a:t>
            </a:r>
          </a:p>
        </p:txBody>
      </p:sp>
      <p:sp>
        <p:nvSpPr>
          <p:cNvPr id="30" name="Rectangle 29">
            <a:hlinkClick r:id="rId7" action="ppaction://hlinkpres?slideindex=1&amp;slidetitle="/>
            <a:extLst>
              <a:ext uri="{FF2B5EF4-FFF2-40B4-BE49-F238E27FC236}">
                <a16:creationId xmlns:a16="http://schemas.microsoft.com/office/drawing/2014/main" id="{2E3B1215-28D8-4CDF-BDBB-08075FEB81F1}"/>
              </a:ext>
            </a:extLst>
          </p:cNvPr>
          <p:cNvSpPr/>
          <p:nvPr/>
        </p:nvSpPr>
        <p:spPr>
          <a:xfrm>
            <a:off x="6391275" y="4314825"/>
            <a:ext cx="100806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Micrometer</a:t>
            </a:r>
          </a:p>
        </p:txBody>
      </p:sp>
      <p:sp>
        <p:nvSpPr>
          <p:cNvPr id="17418" name="TextBox 31"/>
          <p:cNvSpPr txBox="1">
            <a:spLocks noChangeArrowheads="1"/>
          </p:cNvSpPr>
          <p:nvPr/>
        </p:nvSpPr>
        <p:spPr bwMode="auto">
          <a:xfrm>
            <a:off x="1752600" y="1600200"/>
            <a:ext cx="7239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en-US" altLang="en-US" sz="1000">
                <a:latin typeface="Cambria" panose="02040503050406030204" pitchFamily="18" charset="0"/>
              </a:rPr>
              <a:t>Cikarang Square Blok B No.11, Jl. Raya Cibarusah, Cikarang Selatan 17530, Jawa Barat</a:t>
            </a:r>
          </a:p>
          <a:p>
            <a:pPr algn="r"/>
            <a:r>
              <a:rPr lang="en-US" altLang="en-US" sz="1000">
                <a:latin typeface="Cambria" panose="02040503050406030204" pitchFamily="18" charset="0"/>
              </a:rPr>
              <a:t>Tlp : (021) 89321314-5 / (021) 89321323 Fax: : 021-9067204. www. sentralkalibrasi.co.id</a:t>
            </a:r>
          </a:p>
          <a:p>
            <a:pPr algn="r"/>
            <a:endParaRPr lang="en-US" altLang="en-US" sz="1000"/>
          </a:p>
        </p:txBody>
      </p:sp>
      <p:pic>
        <p:nvPicPr>
          <p:cNvPr id="17419" name="Picture 36" descr="http://phitagoras.co.id/wp-content/uploads/2012/04/training-ISO-17025-sistem-manajemen-laboratoriu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688" y="454025"/>
            <a:ext cx="2162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57200"/>
            <a:ext cx="14478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3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048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a:extLst>
              <a:ext uri="{FF2B5EF4-FFF2-40B4-BE49-F238E27FC236}">
                <a16:creationId xmlns:a16="http://schemas.microsoft.com/office/drawing/2014/main" id="{F178FBBD-195D-43CC-8FCF-402AFC784DE5}"/>
              </a:ext>
            </a:extLst>
          </p:cNvPr>
          <p:cNvSpPr/>
          <p:nvPr/>
        </p:nvSpPr>
        <p:spPr>
          <a:xfrm>
            <a:off x="1905000" y="1492250"/>
            <a:ext cx="7239000" cy="76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423" name="Picture 17" descr="IMG_5258.JPG"/>
          <p:cNvPicPr>
            <a:picLocks noChangeAspect="1"/>
          </p:cNvPicPr>
          <p:nvPr/>
        </p:nvPicPr>
        <p:blipFill>
          <a:blip r:embed="rId11">
            <a:extLst>
              <a:ext uri="{28A0092B-C50C-407E-A947-70E740481C1C}">
                <a14:useLocalDpi xmlns:a14="http://schemas.microsoft.com/office/drawing/2010/main" val="0"/>
              </a:ext>
            </a:extLst>
          </a:blip>
          <a:srcRect l="7143" r="7143"/>
          <a:stretch>
            <a:fillRect/>
          </a:stretch>
        </p:blipFill>
        <p:spPr bwMode="auto">
          <a:xfrm>
            <a:off x="0" y="46482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8" descr="IMG_5269.JPG"/>
          <p:cNvPicPr>
            <a:picLocks noChangeAspect="1"/>
          </p:cNvPicPr>
          <p:nvPr/>
        </p:nvPicPr>
        <p:blipFill>
          <a:blip r:embed="rId12">
            <a:extLst>
              <a:ext uri="{28A0092B-C50C-407E-A947-70E740481C1C}">
                <a14:useLocalDpi xmlns:a14="http://schemas.microsoft.com/office/drawing/2010/main" val="0"/>
              </a:ext>
            </a:extLst>
          </a:blip>
          <a:srcRect l="18333" r="14999"/>
          <a:stretch>
            <a:fillRect/>
          </a:stretch>
        </p:blipFill>
        <p:spPr bwMode="auto">
          <a:xfrm>
            <a:off x="2209800" y="4648200"/>
            <a:ext cx="2286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19" descr="IMG_5290.JPG"/>
          <p:cNvPicPr>
            <a:picLocks noChangeAspect="1"/>
          </p:cNvPicPr>
          <p:nvPr/>
        </p:nvPicPr>
        <p:blipFill>
          <a:blip r:embed="rId13">
            <a:extLst>
              <a:ext uri="{28A0092B-C50C-407E-A947-70E740481C1C}">
                <a14:useLocalDpi xmlns:a14="http://schemas.microsoft.com/office/drawing/2010/main" val="0"/>
              </a:ext>
            </a:extLst>
          </a:blip>
          <a:srcRect l="1250" t="45833" r="14999"/>
          <a:stretch>
            <a:fillRect/>
          </a:stretch>
        </p:blipFill>
        <p:spPr bwMode="auto">
          <a:xfrm>
            <a:off x="4419600" y="4648200"/>
            <a:ext cx="2286000"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20" descr="IMG_1056.JPG"/>
          <p:cNvPicPr>
            <a:picLocks noChangeAspect="1"/>
          </p:cNvPicPr>
          <p:nvPr/>
        </p:nvPicPr>
        <p:blipFill>
          <a:blip r:embed="rId14">
            <a:extLst>
              <a:ext uri="{28A0092B-C50C-407E-A947-70E740481C1C}">
                <a14:useLocalDpi xmlns:a14="http://schemas.microsoft.com/office/drawing/2010/main" val="0"/>
              </a:ext>
            </a:extLst>
          </a:blip>
          <a:srcRect l="32500" r="5000" b="1250"/>
          <a:stretch>
            <a:fillRect/>
          </a:stretch>
        </p:blipFill>
        <p:spPr bwMode="auto">
          <a:xfrm>
            <a:off x="6705600" y="4648200"/>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Rectangle 6"/>
          <p:cNvSpPr>
            <a:spLocks noChangeArrowheads="1"/>
          </p:cNvSpPr>
          <p:nvPr/>
        </p:nvSpPr>
        <p:spPr bwMode="auto">
          <a:xfrm>
            <a:off x="609600" y="6488113"/>
            <a:ext cx="307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a:t>www.sentralkalibrasi.co.id</a:t>
            </a:r>
          </a:p>
        </p:txBody>
      </p:sp>
      <p:sp>
        <p:nvSpPr>
          <p:cNvPr id="20" name="Rectangle 19">
            <a:hlinkClick r:id="rId3" action="ppaction://hlinkpres?slideindex=1&amp;slidetitle="/>
            <a:extLst>
              <a:ext uri="{FF2B5EF4-FFF2-40B4-BE49-F238E27FC236}">
                <a16:creationId xmlns:a16="http://schemas.microsoft.com/office/drawing/2014/main" id="{2198A7EB-73D4-4CF7-B88A-8A72F6D8A309}"/>
              </a:ext>
            </a:extLst>
          </p:cNvPr>
          <p:cNvSpPr/>
          <p:nvPr/>
        </p:nvSpPr>
        <p:spPr>
          <a:xfrm>
            <a:off x="1600200" y="4343400"/>
            <a:ext cx="1268413"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Why Calibration</a:t>
            </a:r>
          </a:p>
        </p:txBody>
      </p:sp>
      <p:sp>
        <p:nvSpPr>
          <p:cNvPr id="21" name="Rectangle 20">
            <a:hlinkClick r:id="rId4" action="ppaction://hlinkpres?slideindex=1&amp;slidetitle="/>
            <a:extLst>
              <a:ext uri="{FF2B5EF4-FFF2-40B4-BE49-F238E27FC236}">
                <a16:creationId xmlns:a16="http://schemas.microsoft.com/office/drawing/2014/main" id="{C5A9DF5D-F68F-40A7-9E10-1AFE9F0A83A4}"/>
              </a:ext>
            </a:extLst>
          </p:cNvPr>
          <p:cNvSpPr/>
          <p:nvPr/>
        </p:nvSpPr>
        <p:spPr>
          <a:xfrm>
            <a:off x="2895600" y="4343400"/>
            <a:ext cx="1182688"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SS Calibration</a:t>
            </a:r>
          </a:p>
        </p:txBody>
      </p:sp>
      <p:sp>
        <p:nvSpPr>
          <p:cNvPr id="22" name="Rectangle 21">
            <a:hlinkClick r:id="rId5" action="ppaction://hlinkpres?slideindex=1&amp;slidetitle="/>
            <a:extLst>
              <a:ext uri="{FF2B5EF4-FFF2-40B4-BE49-F238E27FC236}">
                <a16:creationId xmlns:a16="http://schemas.microsoft.com/office/drawing/2014/main" id="{12DF29BD-5FFE-44C7-8568-B4EF90A18B7F}"/>
              </a:ext>
            </a:extLst>
          </p:cNvPr>
          <p:cNvSpPr/>
          <p:nvPr/>
        </p:nvSpPr>
        <p:spPr>
          <a:xfrm>
            <a:off x="4038600" y="4343400"/>
            <a:ext cx="1323975" cy="246063"/>
          </a:xfrm>
          <a:prstGeom prst="rect">
            <a:avLst/>
          </a:prstGeom>
        </p:spPr>
        <p:txBody>
          <a:bodyPr wrap="none">
            <a:spAutoFit/>
          </a:bodyPr>
          <a:lstStyle/>
          <a:p>
            <a:pPr marL="179388" indent="-179388">
              <a:defRPr/>
            </a:pPr>
            <a:r>
              <a:rPr lang="en-US" sz="1000" dirty="0">
                <a:effectLst>
                  <a:outerShdw blurRad="38100" dist="38100" dir="2700000" algn="tl">
                    <a:srgbClr val="000000">
                      <a:alpha val="43137"/>
                    </a:srgbClr>
                  </a:outerShdw>
                </a:effectLst>
              </a:rPr>
              <a:t>&gt;	</a:t>
            </a:r>
            <a:r>
              <a:rPr lang="en-US" sz="1000" dirty="0" err="1">
                <a:effectLst>
                  <a:outerShdw blurRad="38100" dist="38100" dir="2700000" algn="tl">
                    <a:srgbClr val="000000">
                      <a:alpha val="43137"/>
                    </a:srgbClr>
                  </a:outerShdw>
                </a:effectLst>
              </a:rPr>
              <a:t>Tenik</a:t>
            </a:r>
            <a:r>
              <a:rPr lang="en-US" sz="1000" dirty="0">
                <a:effectLst>
                  <a:outerShdw blurRad="38100" dist="38100" dir="2700000" algn="tl">
                    <a:srgbClr val="000000">
                      <a:alpha val="43137"/>
                    </a:srgbClr>
                  </a:outerShdw>
                </a:effectLst>
              </a:rPr>
              <a:t> Calibration</a:t>
            </a:r>
          </a:p>
        </p:txBody>
      </p:sp>
      <p:sp>
        <p:nvSpPr>
          <p:cNvPr id="2" name="Footer Placeholder 1">
            <a:extLst>
              <a:ext uri="{FF2B5EF4-FFF2-40B4-BE49-F238E27FC236}">
                <a16:creationId xmlns:a16="http://schemas.microsoft.com/office/drawing/2014/main" id="{C04027FE-7ECA-4FCD-876B-6D45917DA206}"/>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9FC66CDC-D265-4997-A590-FCE04558A872}"/>
              </a:ext>
            </a:extLst>
          </p:cNvPr>
          <p:cNvSpPr>
            <a:spLocks noGrp="1"/>
          </p:cNvSpPr>
          <p:nvPr>
            <p:ph type="sldNum" sz="quarter" idx="12"/>
          </p:nvPr>
        </p:nvSpPr>
        <p:spPr/>
        <p:txBody>
          <a:bodyPr/>
          <a:lstStyle/>
          <a:p>
            <a:pPr>
              <a:defRPr/>
            </a:pPr>
            <a:fld id="{3D68A16A-9F17-4C2A-8D50-A3C76B603F8A}" type="slidenum">
              <a:rPr lang="en-US" altLang="en-US" smtClean="0"/>
              <a:pPr>
                <a:defRPr/>
              </a:pPr>
              <a:t>49</a:t>
            </a:fld>
            <a:endParaRPr lang="en-US" altLang="en-US"/>
          </a:p>
        </p:txBody>
      </p:sp>
    </p:spTree>
    <p:extLst>
      <p:ext uri="{BB962C8B-B14F-4D97-AF65-F5344CB8AC3E}">
        <p14:creationId xmlns:p14="http://schemas.microsoft.com/office/powerpoint/2010/main" val="1001469460"/>
      </p:ext>
    </p:extLst>
  </p:cSld>
  <p:clrMapOvr>
    <a:masterClrMapping/>
  </p:clrMapOvr>
  <p:transition spd="slow">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876800" y="152400"/>
            <a:ext cx="3972761" cy="1752600"/>
          </a:xfrm>
        </p:spPr>
        <p:txBody>
          <a:bodyPr/>
          <a:lstStyle/>
          <a:p>
            <a:pPr marL="0" indent="0">
              <a:buNone/>
            </a:pPr>
            <a:r>
              <a:rPr lang="id-ID" sz="2400" dirty="0"/>
              <a:t>Brown &amp; Sharpe (Amerika Serikat) juga membuat micrometer pada tahun 1868. </a:t>
            </a:r>
          </a:p>
          <a:p>
            <a:pPr marL="0" indent="0">
              <a:buNone/>
            </a:pPr>
            <a:r>
              <a:rPr lang="id-ID" sz="2400" dirty="0"/>
              <a:t>Selanjutnya pada tahun 1888 Edward Williams Morley melakukan serangkaian percobaan yang kompleks dalam hal peningkatan akurasi dan presisi alat ini.</a:t>
            </a:r>
          </a:p>
          <a:p>
            <a:pPr marL="0" indent="0">
              <a:buNone/>
            </a:pPr>
            <a:endParaRPr lang="id-ID" sz="2400" dirty="0"/>
          </a:p>
        </p:txBody>
      </p:sp>
      <p:pic>
        <p:nvPicPr>
          <p:cNvPr id="9" name="Picture 2"/>
          <p:cNvPicPr>
            <a:picLocks noChangeAspect="1" noChangeArrowheads="1"/>
          </p:cNvPicPr>
          <p:nvPr/>
        </p:nvPicPr>
        <p:blipFill>
          <a:blip r:embed="rId2"/>
          <a:srcRect/>
          <a:stretch>
            <a:fillRect/>
          </a:stretch>
        </p:blipFill>
        <p:spPr bwMode="auto">
          <a:xfrm>
            <a:off x="304800" y="152399"/>
            <a:ext cx="4267200" cy="6521003"/>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19BC953C-75CF-409A-B690-5D907CDC84EB}"/>
              </a:ext>
            </a:extLst>
          </p:cNvPr>
          <p:cNvSpPr>
            <a:spLocks noGrp="1"/>
          </p:cNvSpPr>
          <p:nvPr>
            <p:ph type="ftr" sz="quarter" idx="11"/>
          </p:nvPr>
        </p:nvSpPr>
        <p:spPr/>
        <p:txBody>
          <a:bodyPr/>
          <a:lstStyle/>
          <a:p>
            <a:pPr>
              <a:defRPr/>
            </a:pPr>
            <a:r>
              <a:rPr lang="en-US"/>
              <a:t>Mikrometer 01/Rev 01. (c)Copyright, sentral sistem, Juli 2020</a:t>
            </a:r>
          </a:p>
        </p:txBody>
      </p:sp>
      <p:sp>
        <p:nvSpPr>
          <p:cNvPr id="4" name="Slide Number Placeholder 3">
            <a:extLst>
              <a:ext uri="{FF2B5EF4-FFF2-40B4-BE49-F238E27FC236}">
                <a16:creationId xmlns:a16="http://schemas.microsoft.com/office/drawing/2014/main" id="{F5305F7A-B733-4589-B8C6-9187CD30CA50}"/>
              </a:ext>
            </a:extLst>
          </p:cNvPr>
          <p:cNvSpPr>
            <a:spLocks noGrp="1"/>
          </p:cNvSpPr>
          <p:nvPr>
            <p:ph type="sldNum" sz="quarter" idx="12"/>
          </p:nvPr>
        </p:nvSpPr>
        <p:spPr/>
        <p:txBody>
          <a:bodyPr/>
          <a:lstStyle/>
          <a:p>
            <a:pPr>
              <a:defRPr/>
            </a:pPr>
            <a:fld id="{3D68A16A-9F17-4C2A-8D50-A3C76B603F8A}" type="slidenum">
              <a:rPr lang="en-US" altLang="en-US" smtClean="0"/>
              <a:pPr>
                <a:defRPr/>
              </a:pPr>
              <a:t>5</a:t>
            </a:fld>
            <a:endParaRPr lang="en-US" altLang="en-US"/>
          </a:p>
        </p:txBody>
      </p:sp>
    </p:spTree>
    <p:extLst>
      <p:ext uri="{BB962C8B-B14F-4D97-AF65-F5344CB8AC3E}">
        <p14:creationId xmlns:p14="http://schemas.microsoft.com/office/powerpoint/2010/main" val="1622367264"/>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A87BA16-055C-4235-9EF1-FAD39EBB454B}"/>
              </a:ext>
            </a:extLst>
          </p:cNvPr>
          <p:cNvSpPr/>
          <p:nvPr/>
        </p:nvSpPr>
        <p:spPr>
          <a:xfrm>
            <a:off x="152400" y="152400"/>
            <a:ext cx="8839200" cy="6553200"/>
          </a:xfrm>
          <a:prstGeom prst="roundRect">
            <a:avLst>
              <a:gd name="adj" fmla="val 3212"/>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59395" name="Text Placeholder 2"/>
          <p:cNvSpPr>
            <a:spLocks noGrp="1"/>
          </p:cNvSpPr>
          <p:nvPr>
            <p:ph type="body" sz="half" idx="2"/>
          </p:nvPr>
        </p:nvSpPr>
        <p:spPr>
          <a:xfrm>
            <a:off x="304800" y="228600"/>
            <a:ext cx="8763000" cy="6553200"/>
          </a:xfrm>
        </p:spPr>
        <p:txBody>
          <a:bodyPr/>
          <a:lstStyle/>
          <a:p>
            <a:pPr eaLnBrk="1" hangingPunct="1"/>
            <a:r>
              <a:rPr lang="en-US" altLang="en-US" sz="4000" b="1">
                <a:latin typeface="Trebuchet MS" panose="020B0603020202020204" pitchFamily="34" charset="0"/>
              </a:rPr>
              <a:t>A</a:t>
            </a:r>
            <a:r>
              <a:rPr lang="id-ID" altLang="en-US" sz="4000" b="1">
                <a:latin typeface="Trebuchet MS" panose="020B0603020202020204" pitchFamily="34" charset="0"/>
              </a:rPr>
              <a:t>nalisa Hasil Kalibrasi</a:t>
            </a:r>
          </a:p>
          <a:p>
            <a:pPr eaLnBrk="1" hangingPunct="1"/>
            <a:endParaRPr lang="id-ID" altLang="en-US" sz="4000" b="1">
              <a:latin typeface="Trebuchet MS" panose="020B0603020202020204" pitchFamily="34" charset="0"/>
            </a:endParaRPr>
          </a:p>
          <a:p>
            <a:pPr algn="ctr" eaLnBrk="1" hangingPunct="1"/>
            <a:r>
              <a:rPr lang="id-ID" altLang="en-US" sz="4000" b="1">
                <a:latin typeface="Trebuchet MS" panose="020B0603020202020204" pitchFamily="34" charset="0"/>
              </a:rPr>
              <a:t>C = L</a:t>
            </a:r>
            <a:r>
              <a:rPr lang="id-ID" altLang="en-US" sz="4000" b="1" baseline="-25000">
                <a:latin typeface="Trebuchet MS" panose="020B0603020202020204" pitchFamily="34" charset="0"/>
              </a:rPr>
              <a:t>s</a:t>
            </a:r>
            <a:r>
              <a:rPr lang="id-ID" altLang="en-US" sz="4000" b="1">
                <a:latin typeface="Trebuchet MS" panose="020B0603020202020204" pitchFamily="34" charset="0"/>
              </a:rPr>
              <a:t> – L</a:t>
            </a:r>
            <a:r>
              <a:rPr lang="id-ID" altLang="en-US" sz="4000" b="1" baseline="-25000">
                <a:latin typeface="Trebuchet MS" panose="020B0603020202020204" pitchFamily="34" charset="0"/>
              </a:rPr>
              <a:t>i</a:t>
            </a:r>
          </a:p>
          <a:p>
            <a:pPr algn="ctr" eaLnBrk="1" hangingPunct="1"/>
            <a:endParaRPr lang="id-ID" altLang="en-US" sz="4000" b="1" baseline="-25000">
              <a:latin typeface="Trebuchet MS" panose="020B0603020202020204" pitchFamily="34" charset="0"/>
            </a:endParaRPr>
          </a:p>
          <a:p>
            <a:pPr eaLnBrk="1" hangingPunct="1"/>
            <a:r>
              <a:rPr lang="id-ID" altLang="en-US" sz="2400" b="1">
                <a:latin typeface="Trebuchet MS" panose="020B0603020202020204" pitchFamily="34" charset="0"/>
              </a:rPr>
              <a:t>C = koreksi pembacaan </a:t>
            </a:r>
          </a:p>
          <a:p>
            <a:pPr eaLnBrk="1" hangingPunct="1"/>
            <a:r>
              <a:rPr lang="id-ID" altLang="en-US" sz="2400" b="1">
                <a:latin typeface="Trebuchet MS" panose="020B0603020202020204" pitchFamily="34" charset="0"/>
              </a:rPr>
              <a:t>Ls = nilai aktual standar gauge block</a:t>
            </a:r>
          </a:p>
          <a:p>
            <a:pPr eaLnBrk="1" hangingPunct="1"/>
            <a:r>
              <a:rPr lang="id-ID" altLang="en-US" sz="2400" b="1">
                <a:latin typeface="Trebuchet MS" panose="020B0603020202020204" pitchFamily="34" charset="0"/>
              </a:rPr>
              <a:t>Li = pembacaan micrometer (rata-rata)</a:t>
            </a:r>
          </a:p>
          <a:p>
            <a:pPr eaLnBrk="1" hangingPunct="1"/>
            <a:endParaRPr lang="id-ID" altLang="en-US" sz="2400" b="1">
              <a:latin typeface="Trebuchet MS" panose="020B0603020202020204" pitchFamily="34" charset="0"/>
            </a:endParaRPr>
          </a:p>
          <a:p>
            <a:pPr eaLnBrk="1" hangingPunct="1"/>
            <a:r>
              <a:rPr lang="id-ID" altLang="en-US" sz="2400">
                <a:latin typeface="Trebuchet MS" panose="020B0603020202020204" pitchFamily="34" charset="0"/>
              </a:rPr>
              <a:t>Nilai standar gauge block (ataupun standar lainnya) harus dikoreksi sesuai dengan nilai yang tercantum pada sertifikat kalibrasinya.</a:t>
            </a:r>
            <a:endParaRPr lang="en-US" altLang="en-US" sz="2000">
              <a:latin typeface="Trebuchet MS" panose="020B0603020202020204" pitchFamily="34" charset="0"/>
            </a:endParaRPr>
          </a:p>
        </p:txBody>
      </p:sp>
      <p:sp>
        <p:nvSpPr>
          <p:cNvPr id="2" name="Footer Placeholder 1">
            <a:extLst>
              <a:ext uri="{FF2B5EF4-FFF2-40B4-BE49-F238E27FC236}">
                <a16:creationId xmlns:a16="http://schemas.microsoft.com/office/drawing/2014/main" id="{E36BE84A-1190-4553-AFD6-1DF0734B9080}"/>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15DE5DB4-C784-468A-95E4-2426C6620C0C}"/>
              </a:ext>
            </a:extLst>
          </p:cNvPr>
          <p:cNvSpPr>
            <a:spLocks noGrp="1"/>
          </p:cNvSpPr>
          <p:nvPr>
            <p:ph type="sldNum" sz="quarter" idx="12"/>
          </p:nvPr>
        </p:nvSpPr>
        <p:spPr/>
        <p:txBody>
          <a:bodyPr/>
          <a:lstStyle/>
          <a:p>
            <a:pPr>
              <a:defRPr/>
            </a:pPr>
            <a:fld id="{72F148B4-97FB-4B6E-B219-BA3721A88D09}" type="slidenum">
              <a:rPr lang="en-US" altLang="en-US" smtClean="0"/>
              <a:pPr>
                <a:defRPr/>
              </a:pPr>
              <a:t>50</a:t>
            </a:fld>
            <a:endParaRPr lang="en-US" altLang="en-US"/>
          </a:p>
        </p:txBody>
      </p:sp>
    </p:spTree>
  </p:cSld>
  <p:clrMapOvr>
    <a:masterClrMapping/>
  </p:clrMapOvr>
  <p:transition spd="slow">
    <p:pull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491914FA-9CD5-4506-889F-DF7ACFCB5E66}"/>
              </a:ext>
            </a:extLst>
          </p:cNvPr>
          <p:cNvSpPr/>
          <p:nvPr/>
        </p:nvSpPr>
        <p:spPr>
          <a:xfrm>
            <a:off x="609600" y="593725"/>
            <a:ext cx="7924800" cy="571500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419" name="Rectangle 2"/>
          <p:cNvSpPr>
            <a:spLocks noGrp="1"/>
          </p:cNvSpPr>
          <p:nvPr>
            <p:ph idx="1"/>
          </p:nvPr>
        </p:nvSpPr>
        <p:spPr>
          <a:xfrm>
            <a:off x="971550" y="1347788"/>
            <a:ext cx="6324600" cy="4206875"/>
          </a:xfrm>
        </p:spPr>
        <p:txBody>
          <a:bodyPr/>
          <a:lstStyle/>
          <a:p>
            <a:pPr marL="457200" indent="-457200" eaLnBrk="1" hangingPunct="1">
              <a:buFont typeface="Wingdings" panose="05000000000000000000" pitchFamily="2" charset="2"/>
              <a:buNone/>
            </a:pPr>
            <a:r>
              <a:rPr lang="en-US" altLang="en-US" sz="2000" i="1">
                <a:latin typeface="Trebuchet MS" panose="020B0603020202020204" pitchFamily="34" charset="0"/>
              </a:rPr>
              <a:t>Hitung nilai rata-rata dengan rumus:</a:t>
            </a:r>
          </a:p>
          <a:p>
            <a:pPr marL="457200" indent="-457200" eaLnBrk="1" hangingPunct="1">
              <a:buFont typeface="Wingdings" panose="05000000000000000000" pitchFamily="2" charset="2"/>
              <a:buNone/>
            </a:pPr>
            <a:endParaRPr lang="en-US" altLang="en-US" sz="2000" i="1">
              <a:latin typeface="Trebuchet MS" panose="020B0603020202020204" pitchFamily="34" charset="0"/>
            </a:endParaRPr>
          </a:p>
          <a:p>
            <a:pPr marL="457200" indent="-457200" eaLnBrk="1" hangingPunct="1">
              <a:buFont typeface="Wingdings" panose="05000000000000000000" pitchFamily="2" charset="2"/>
              <a:buNone/>
            </a:pPr>
            <a:endParaRPr lang="en-US" altLang="en-US" sz="2000" i="1">
              <a:latin typeface="Trebuchet MS" panose="020B0603020202020204" pitchFamily="34" charset="0"/>
            </a:endParaRPr>
          </a:p>
          <a:p>
            <a:pPr marL="457200" indent="-457200" eaLnBrk="1" hangingPunct="1">
              <a:buFont typeface="Wingdings" panose="05000000000000000000" pitchFamily="2" charset="2"/>
              <a:buNone/>
            </a:pPr>
            <a:endParaRPr lang="en-US" altLang="en-US" sz="2000" i="1">
              <a:latin typeface="Trebuchet MS" panose="020B0603020202020204" pitchFamily="34" charset="0"/>
            </a:endParaRPr>
          </a:p>
          <a:p>
            <a:pPr marL="457200" indent="-457200" eaLnBrk="1" hangingPunct="1">
              <a:buFont typeface="Wingdings" panose="05000000000000000000" pitchFamily="2" charset="2"/>
              <a:buNone/>
            </a:pPr>
            <a:endParaRPr lang="en-US" altLang="en-US" sz="2000" i="1">
              <a:latin typeface="Trebuchet MS" panose="020B0603020202020204" pitchFamily="34" charset="0"/>
            </a:endParaRPr>
          </a:p>
          <a:p>
            <a:pPr marL="457200" indent="-457200" eaLnBrk="1" hangingPunct="1">
              <a:buFont typeface="Wingdings" panose="05000000000000000000" pitchFamily="2" charset="2"/>
              <a:buNone/>
            </a:pPr>
            <a:r>
              <a:rPr lang="en-US" altLang="en-US" sz="2000" i="1">
                <a:latin typeface="Trebuchet MS" panose="020B0603020202020204" pitchFamily="34" charset="0"/>
              </a:rPr>
              <a:t>Hitung Standar deviasi dengan rumus :</a:t>
            </a:r>
          </a:p>
          <a:p>
            <a:pPr marL="457200" indent="-457200" eaLnBrk="1" hangingPunct="1">
              <a:buFont typeface="Wingdings" panose="05000000000000000000" pitchFamily="2" charset="2"/>
              <a:buNone/>
            </a:pPr>
            <a:r>
              <a:rPr lang="en-US" altLang="en-US" sz="2000" i="1">
                <a:latin typeface="Trebuchet MS" panose="020B0603020202020204" pitchFamily="34" charset="0"/>
              </a:rPr>
              <a:t>		</a:t>
            </a:r>
          </a:p>
          <a:p>
            <a:pPr marL="457200" indent="-457200" eaLnBrk="1" hangingPunct="1">
              <a:buFont typeface="Wingdings" panose="05000000000000000000" pitchFamily="2" charset="2"/>
              <a:buNone/>
            </a:pPr>
            <a:r>
              <a:rPr lang="en-US" altLang="en-US" b="1">
                <a:solidFill>
                  <a:srgbClr val="000000"/>
                </a:solidFill>
                <a:latin typeface="Symbol" panose="05050102010706020507" pitchFamily="18" charset="2"/>
              </a:rPr>
              <a:t>			</a:t>
            </a:r>
            <a:endParaRPr lang="en-US" altLang="en-US" sz="2000" i="1">
              <a:latin typeface="Trebuchet MS" panose="020B0603020202020204" pitchFamily="34" charset="0"/>
            </a:endParaRPr>
          </a:p>
        </p:txBody>
      </p:sp>
      <p:sp>
        <p:nvSpPr>
          <p:cNvPr id="60420" name="Rectangle 3"/>
          <p:cNvSpPr>
            <a:spLocks noChangeArrowheads="1"/>
          </p:cNvSpPr>
          <p:nvPr/>
        </p:nvSpPr>
        <p:spPr bwMode="auto">
          <a:xfrm>
            <a:off x="304800" y="212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0421" name="Rectangle 4"/>
          <p:cNvSpPr>
            <a:spLocks noChangeArrowheads="1"/>
          </p:cNvSpPr>
          <p:nvPr/>
        </p:nvSpPr>
        <p:spPr bwMode="auto">
          <a:xfrm>
            <a:off x="304800" y="3313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0422" name="Rectangle 5"/>
          <p:cNvSpPr>
            <a:spLocks noChangeArrowheads="1"/>
          </p:cNvSpPr>
          <p:nvPr/>
        </p:nvSpPr>
        <p:spPr bwMode="auto">
          <a:xfrm>
            <a:off x="304800" y="212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0423" name="Rectangle 6"/>
          <p:cNvSpPr>
            <a:spLocks noChangeArrowheads="1"/>
          </p:cNvSpPr>
          <p:nvPr/>
        </p:nvSpPr>
        <p:spPr bwMode="auto">
          <a:xfrm>
            <a:off x="304800" y="212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graphicFrame>
        <p:nvGraphicFramePr>
          <p:cNvPr id="60424" name="Object 21"/>
          <p:cNvGraphicFramePr>
            <a:graphicFrameLocks noChangeAspect="1"/>
          </p:cNvGraphicFramePr>
          <p:nvPr/>
        </p:nvGraphicFramePr>
        <p:xfrm>
          <a:off x="3552825" y="3749675"/>
          <a:ext cx="2314575" cy="1279525"/>
        </p:xfrm>
        <a:graphic>
          <a:graphicData uri="http://schemas.openxmlformats.org/presentationml/2006/ole">
            <mc:AlternateContent xmlns:mc="http://schemas.openxmlformats.org/markup-compatibility/2006">
              <mc:Choice xmlns:v="urn:schemas-microsoft-com:vml" Requires="v">
                <p:oleObj spid="_x0000_s60532" name="Equation" r:id="rId3" imgW="1575000" imgH="863640" progId="Equation.3">
                  <p:embed/>
                </p:oleObj>
              </mc:Choice>
              <mc:Fallback>
                <p:oleObj name="Equation" r:id="rId3" imgW="1575000" imgH="86364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825" y="3749675"/>
                        <a:ext cx="231457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5" name="Object 20"/>
          <p:cNvGraphicFramePr>
            <a:graphicFrameLocks noChangeAspect="1"/>
          </p:cNvGraphicFramePr>
          <p:nvPr/>
        </p:nvGraphicFramePr>
        <p:xfrm>
          <a:off x="4133850" y="2044700"/>
          <a:ext cx="1600200" cy="833438"/>
        </p:xfrm>
        <a:graphic>
          <a:graphicData uri="http://schemas.openxmlformats.org/presentationml/2006/ole">
            <mc:AlternateContent xmlns:mc="http://schemas.openxmlformats.org/markup-compatibility/2006">
              <mc:Choice xmlns:v="urn:schemas-microsoft-com:vml" Requires="v">
                <p:oleObj spid="_x0000_s60533" name="Equation" r:id="rId5" imgW="1092600" imgH="559080" progId="Equation.3">
                  <p:embed/>
                </p:oleObj>
              </mc:Choice>
              <mc:Fallback>
                <p:oleObj name="Equation" r:id="rId5" imgW="1092600" imgH="55908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850" y="2044700"/>
                        <a:ext cx="16002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F123AA82-4155-4DFB-84CF-0E312B0E4F1D}"/>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9A0C476C-418C-41F0-8C8C-EFFD79DC45B9}"/>
              </a:ext>
            </a:extLst>
          </p:cNvPr>
          <p:cNvSpPr>
            <a:spLocks noGrp="1"/>
          </p:cNvSpPr>
          <p:nvPr>
            <p:ph type="sldNum" sz="quarter" idx="12"/>
          </p:nvPr>
        </p:nvSpPr>
        <p:spPr/>
        <p:txBody>
          <a:bodyPr/>
          <a:lstStyle/>
          <a:p>
            <a:pPr>
              <a:defRPr/>
            </a:pPr>
            <a:fld id="{3D68A16A-9F17-4C2A-8D50-A3C76B603F8A}" type="slidenum">
              <a:rPr lang="en-US" altLang="en-US" smtClean="0"/>
              <a:pPr>
                <a:defRPr/>
              </a:pPr>
              <a:t>51</a:t>
            </a:fld>
            <a:endParaRPr lang="en-US" altLang="en-US"/>
          </a:p>
        </p:txBody>
      </p:sp>
    </p:spTree>
  </p:cSld>
  <p:clrMapOvr>
    <a:masterClrMapping/>
  </p:clrMapOvr>
  <p:transition spd="slow">
    <p:pull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8">
            <a:extLst>
              <a:ext uri="{FF2B5EF4-FFF2-40B4-BE49-F238E27FC236}">
                <a16:creationId xmlns:a16="http://schemas.microsoft.com/office/drawing/2014/main" id="{34CEC954-C643-462A-A4AE-EF82EA6F0D31}"/>
              </a:ext>
            </a:extLst>
          </p:cNvPr>
          <p:cNvSpPr>
            <a:spLocks noGrp="1" noChangeArrowheads="1"/>
          </p:cNvSpPr>
          <p:nvPr>
            <p:ph idx="1"/>
          </p:nvPr>
        </p:nvSpPr>
        <p:spPr>
          <a:xfrm>
            <a:off x="990600" y="609600"/>
            <a:ext cx="7772400" cy="5029200"/>
          </a:xfrm>
        </p:spPr>
        <p:txBody>
          <a:bodyPr rtlCol="0">
            <a:normAutofit lnSpcReduction="10000"/>
          </a:bodyPr>
          <a:lstStyle/>
          <a:p>
            <a:pPr marL="457200" indent="-457200" eaLnBrk="1" fontAlgn="auto" hangingPunct="1">
              <a:spcAft>
                <a:spcPts val="0"/>
              </a:spcAft>
              <a:buFont typeface="Wingdings" pitchFamily="2" charset="2"/>
              <a:buNone/>
              <a:defRPr/>
            </a:pPr>
            <a:r>
              <a:rPr lang="en-US" sz="2400" b="1" i="1" dirty="0" err="1">
                <a:latin typeface="Trebuchet MS" pitchFamily="34" charset="0"/>
              </a:rPr>
              <a:t>Ketidakpastian</a:t>
            </a:r>
            <a:r>
              <a:rPr lang="en-US" sz="2400" b="1" i="1" dirty="0">
                <a:latin typeface="Trebuchet MS" pitchFamily="34" charset="0"/>
              </a:rPr>
              <a:t> </a:t>
            </a:r>
            <a:r>
              <a:rPr lang="en-US" sz="2400" b="1" i="1" dirty="0" err="1">
                <a:latin typeface="Trebuchet MS" pitchFamily="34" charset="0"/>
              </a:rPr>
              <a:t>Kalibrasi</a:t>
            </a:r>
            <a:r>
              <a:rPr lang="en-US" sz="2400" b="1" i="1" dirty="0">
                <a:latin typeface="Trebuchet MS" pitchFamily="34" charset="0"/>
              </a:rPr>
              <a:t> Micrometer</a:t>
            </a:r>
          </a:p>
          <a:p>
            <a:pPr marL="457200" indent="-457200" eaLnBrk="1" fontAlgn="auto" hangingPunct="1">
              <a:spcAft>
                <a:spcPts val="0"/>
              </a:spcAft>
              <a:buFont typeface="Wingdings" pitchFamily="2" charset="2"/>
              <a:buNone/>
              <a:defRPr/>
            </a:pPr>
            <a:r>
              <a:rPr lang="en-US" sz="2000" b="1" i="1" dirty="0">
                <a:latin typeface="Trebuchet MS" pitchFamily="34" charset="0"/>
              </a:rPr>
              <a:t>	</a:t>
            </a:r>
          </a:p>
          <a:p>
            <a:pPr marL="457200" indent="-457200" eaLnBrk="1" fontAlgn="auto" hangingPunct="1">
              <a:spcAft>
                <a:spcPts val="0"/>
              </a:spcAft>
              <a:buFont typeface="Wingdings" pitchFamily="2" charset="2"/>
              <a:buNone/>
              <a:defRPr/>
            </a:pPr>
            <a:endParaRPr lang="en-US" sz="2000" b="1" i="1" dirty="0">
              <a:latin typeface="Trebuchet MS" pitchFamily="34" charset="0"/>
            </a:endParaRPr>
          </a:p>
          <a:p>
            <a:pPr marL="457200" indent="-457200" eaLnBrk="1" fontAlgn="auto" hangingPunct="1">
              <a:spcAft>
                <a:spcPts val="0"/>
              </a:spcAft>
              <a:buFont typeface="Wingdings" pitchFamily="2" charset="2"/>
              <a:buNone/>
              <a:defRPr/>
            </a:pPr>
            <a:r>
              <a:rPr lang="en-US" sz="2000" b="1" i="1" dirty="0">
                <a:latin typeface="Trebuchet MS" pitchFamily="34" charset="0"/>
              </a:rPr>
              <a:t>	</a:t>
            </a:r>
            <a:r>
              <a:rPr lang="en-US" sz="2400" i="1" dirty="0">
                <a:latin typeface="Trebuchet MS" pitchFamily="34" charset="0"/>
              </a:rPr>
              <a:t>Ada lima </a:t>
            </a:r>
            <a:r>
              <a:rPr lang="en-US" sz="2400" i="1" dirty="0" err="1">
                <a:latin typeface="Trebuchet MS" pitchFamily="34" charset="0"/>
              </a:rPr>
              <a:t>faktor</a:t>
            </a:r>
            <a:r>
              <a:rPr lang="en-US" sz="2400" i="1" dirty="0">
                <a:latin typeface="Trebuchet MS" pitchFamily="34" charset="0"/>
              </a:rPr>
              <a:t> yang </a:t>
            </a:r>
            <a:r>
              <a:rPr lang="en-US" sz="2400" i="1" dirty="0" err="1">
                <a:latin typeface="Trebuchet MS" pitchFamily="34" charset="0"/>
              </a:rPr>
              <a:t>harus</a:t>
            </a:r>
            <a:r>
              <a:rPr lang="en-US" sz="2400" i="1" dirty="0">
                <a:latin typeface="Trebuchet MS" pitchFamily="34" charset="0"/>
              </a:rPr>
              <a:t> </a:t>
            </a:r>
            <a:r>
              <a:rPr lang="en-US" sz="2400" i="1" dirty="0" err="1">
                <a:latin typeface="Trebuchet MS" pitchFamily="34" charset="0"/>
              </a:rPr>
              <a:t>diperhitungkan</a:t>
            </a:r>
            <a:r>
              <a:rPr lang="en-US" sz="2400" i="1" dirty="0">
                <a:latin typeface="Trebuchet MS" pitchFamily="34" charset="0"/>
              </a:rPr>
              <a:t> </a:t>
            </a:r>
            <a:r>
              <a:rPr lang="en-US" sz="2400" i="1" dirty="0" err="1">
                <a:latin typeface="Trebuchet MS" pitchFamily="34" charset="0"/>
              </a:rPr>
              <a:t>dalam</a:t>
            </a:r>
            <a:r>
              <a:rPr lang="en-US" sz="2400" i="1" dirty="0">
                <a:latin typeface="Trebuchet MS" pitchFamily="34" charset="0"/>
              </a:rPr>
              <a:t> </a:t>
            </a:r>
            <a:r>
              <a:rPr lang="en-US" sz="2400" i="1" dirty="0" err="1">
                <a:latin typeface="Trebuchet MS" pitchFamily="34" charset="0"/>
              </a:rPr>
              <a:t>estimasi</a:t>
            </a:r>
            <a:r>
              <a:rPr lang="en-US" sz="2400" i="1" dirty="0">
                <a:latin typeface="Trebuchet MS" pitchFamily="34" charset="0"/>
              </a:rPr>
              <a:t>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kalibrasi</a:t>
            </a:r>
            <a:r>
              <a:rPr lang="en-US" sz="2400" i="1" dirty="0">
                <a:latin typeface="Trebuchet MS" pitchFamily="34" charset="0"/>
              </a:rPr>
              <a:t> micrometer:</a:t>
            </a:r>
          </a:p>
          <a:p>
            <a:pPr marL="457200" indent="-457200" eaLnBrk="1" fontAlgn="auto" hangingPunct="1">
              <a:spcAft>
                <a:spcPts val="0"/>
              </a:spcAft>
              <a:buFont typeface="Wingdings" pitchFamily="2" charset="2"/>
              <a:buNone/>
              <a:defRPr/>
            </a:pPr>
            <a:endParaRPr lang="en-US" sz="2400" i="1" dirty="0">
              <a:latin typeface="Trebuchet MS" pitchFamily="34" charset="0"/>
            </a:endParaRPr>
          </a:p>
          <a:p>
            <a:pPr marL="457200" indent="-457200" eaLnBrk="1" fontAlgn="auto" hangingPunct="1">
              <a:spcAft>
                <a:spcPts val="0"/>
              </a:spcAft>
              <a:buFont typeface="Wingdings" pitchFamily="2" charset="2"/>
              <a:buNone/>
              <a:defRPr/>
            </a:pPr>
            <a:r>
              <a:rPr lang="en-US" sz="2400" i="1" dirty="0">
                <a:latin typeface="Trebuchet MS" pitchFamily="34" charset="0"/>
              </a:rPr>
              <a:t>	1. </a:t>
            </a:r>
            <a:r>
              <a:rPr lang="en-US" sz="2400" i="1" dirty="0" err="1">
                <a:latin typeface="Trebuchet MS" pitchFamily="34" charset="0"/>
              </a:rPr>
              <a:t>Ketidakpastian</a:t>
            </a:r>
            <a:r>
              <a:rPr lang="en-US" sz="2400" i="1" dirty="0">
                <a:latin typeface="Trebuchet MS" pitchFamily="34" charset="0"/>
              </a:rPr>
              <a:t> </a:t>
            </a:r>
            <a:r>
              <a:rPr lang="id-ID" sz="2400" i="1" dirty="0">
                <a:latin typeface="Trebuchet MS" pitchFamily="34" charset="0"/>
              </a:rPr>
              <a:t>gauge block</a:t>
            </a:r>
            <a:r>
              <a:rPr lang="en-US" sz="2400" i="1" dirty="0">
                <a:latin typeface="Trebuchet MS" pitchFamily="34" charset="0"/>
              </a:rPr>
              <a:t> </a:t>
            </a:r>
            <a:r>
              <a:rPr lang="en-US" sz="2400" i="1" dirty="0" err="1">
                <a:latin typeface="Trebuchet MS" pitchFamily="34" charset="0"/>
              </a:rPr>
              <a:t>standar</a:t>
            </a:r>
            <a:r>
              <a:rPr lang="en-US" sz="2400" i="1" dirty="0">
                <a:latin typeface="Trebuchet MS" pitchFamily="34" charset="0"/>
              </a:rPr>
              <a:t> (u</a:t>
            </a:r>
            <a:r>
              <a:rPr lang="en-US" sz="2400" i="1" baseline="-25000" dirty="0">
                <a:latin typeface="Trebuchet MS" pitchFamily="34" charset="0"/>
              </a:rPr>
              <a:t>1</a:t>
            </a:r>
            <a:r>
              <a:rPr lang="en-US" sz="2400" i="1" dirty="0">
                <a:latin typeface="Trebuchet MS" pitchFamily="34" charset="0"/>
              </a:rPr>
              <a:t>)</a:t>
            </a:r>
          </a:p>
          <a:p>
            <a:pPr marL="457200" indent="-457200" eaLnBrk="1" fontAlgn="auto" hangingPunct="1">
              <a:spcAft>
                <a:spcPts val="0"/>
              </a:spcAft>
              <a:buFont typeface="Wingdings" pitchFamily="2" charset="2"/>
              <a:buNone/>
              <a:defRPr/>
            </a:pPr>
            <a:r>
              <a:rPr lang="en-US" sz="2400" i="1" dirty="0">
                <a:latin typeface="Trebuchet MS" pitchFamily="34" charset="0"/>
              </a:rPr>
              <a:t>	2. </a:t>
            </a:r>
            <a:r>
              <a:rPr lang="en-US" sz="2400" i="1" dirty="0" err="1">
                <a:latin typeface="Trebuchet MS" pitchFamily="34" charset="0"/>
              </a:rPr>
              <a:t>Ketidakpastian</a:t>
            </a:r>
            <a:r>
              <a:rPr lang="en-US" sz="2400" i="1" dirty="0">
                <a:latin typeface="Trebuchet MS" pitchFamily="34" charset="0"/>
              </a:rPr>
              <a:t> Repeatability (u</a:t>
            </a:r>
            <a:r>
              <a:rPr lang="en-US" sz="2400" i="1" baseline="-25000" dirty="0">
                <a:latin typeface="Trebuchet MS" pitchFamily="34" charset="0"/>
              </a:rPr>
              <a:t>2</a:t>
            </a:r>
            <a:r>
              <a:rPr lang="en-US" sz="2400" i="1" dirty="0">
                <a:latin typeface="Trebuchet MS" pitchFamily="34" charset="0"/>
              </a:rPr>
              <a:t>) </a:t>
            </a:r>
          </a:p>
          <a:p>
            <a:pPr marL="457200" indent="-457200" eaLnBrk="1" fontAlgn="auto" hangingPunct="1">
              <a:spcAft>
                <a:spcPts val="0"/>
              </a:spcAft>
              <a:buFont typeface="Wingdings" pitchFamily="2" charset="2"/>
              <a:buNone/>
              <a:defRPr/>
            </a:pPr>
            <a:r>
              <a:rPr lang="en-US" sz="2400" i="1" dirty="0">
                <a:latin typeface="Trebuchet MS" pitchFamily="34" charset="0"/>
              </a:rPr>
              <a:t>	3.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Resolusi</a:t>
            </a:r>
            <a:r>
              <a:rPr lang="en-US" sz="2400" i="1" dirty="0">
                <a:latin typeface="Trebuchet MS" pitchFamily="34" charset="0"/>
              </a:rPr>
              <a:t> micrometer(u</a:t>
            </a:r>
            <a:r>
              <a:rPr lang="en-US" sz="2400" i="1" baseline="-25000" dirty="0">
                <a:latin typeface="Trebuchet MS" pitchFamily="34" charset="0"/>
              </a:rPr>
              <a:t>3</a:t>
            </a:r>
            <a:r>
              <a:rPr lang="en-US" sz="2400" i="1" dirty="0">
                <a:latin typeface="Trebuchet MS" pitchFamily="34" charset="0"/>
              </a:rPr>
              <a:t>)</a:t>
            </a:r>
          </a:p>
          <a:p>
            <a:pPr marL="457200" indent="-457200" eaLnBrk="1" fontAlgn="auto" hangingPunct="1">
              <a:spcAft>
                <a:spcPts val="0"/>
              </a:spcAft>
              <a:buFont typeface="Wingdings" pitchFamily="2" charset="2"/>
              <a:buNone/>
              <a:defRPr/>
            </a:pPr>
            <a:r>
              <a:rPr lang="en-US" sz="2400" i="1" dirty="0">
                <a:latin typeface="Trebuchet MS" pitchFamily="34" charset="0"/>
              </a:rPr>
              <a:t>	4.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akibat</a:t>
            </a:r>
            <a:r>
              <a:rPr lang="en-US" sz="2400" i="1" dirty="0">
                <a:latin typeface="Trebuchet MS" pitchFamily="34" charset="0"/>
              </a:rPr>
              <a:t> </a:t>
            </a:r>
            <a:r>
              <a:rPr lang="en-US" sz="2400" i="1" dirty="0" err="1">
                <a:latin typeface="Trebuchet MS" pitchFamily="34" charset="0"/>
              </a:rPr>
              <a:t>pengaruh</a:t>
            </a:r>
            <a:r>
              <a:rPr lang="en-US" sz="2400" i="1" dirty="0">
                <a:latin typeface="Trebuchet MS" pitchFamily="34" charset="0"/>
              </a:rPr>
              <a:t> </a:t>
            </a:r>
            <a:r>
              <a:rPr lang="id-ID" sz="2400" i="1" dirty="0">
                <a:latin typeface="Trebuchet MS" pitchFamily="34" charset="0"/>
              </a:rPr>
              <a:t>suhu</a:t>
            </a:r>
            <a:r>
              <a:rPr lang="en-US" sz="2400" i="1" dirty="0">
                <a:latin typeface="Trebuchet MS" pitchFamily="34" charset="0"/>
              </a:rPr>
              <a:t> (u</a:t>
            </a:r>
            <a:r>
              <a:rPr lang="en-US" sz="2400" i="1" baseline="-25000" dirty="0">
                <a:latin typeface="Trebuchet MS" pitchFamily="34" charset="0"/>
              </a:rPr>
              <a:t>4</a:t>
            </a:r>
            <a:r>
              <a:rPr lang="en-US" sz="2400" i="1" dirty="0">
                <a:latin typeface="Trebuchet MS" pitchFamily="34" charset="0"/>
              </a:rPr>
              <a:t>)</a:t>
            </a:r>
          </a:p>
          <a:p>
            <a:pPr marL="804863" indent="-341313" eaLnBrk="1" fontAlgn="auto" hangingPunct="1">
              <a:spcAft>
                <a:spcPts val="0"/>
              </a:spcAft>
              <a:buFont typeface="Wingdings" pitchFamily="2" charset="2"/>
              <a:buNone/>
              <a:defRPr/>
            </a:pPr>
            <a:r>
              <a:rPr lang="en-US" sz="2400" i="1" dirty="0">
                <a:latin typeface="Trebuchet MS" pitchFamily="34" charset="0"/>
              </a:rPr>
              <a:t>5.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koreksi</a:t>
            </a:r>
            <a:r>
              <a:rPr lang="en-US" sz="2400" i="1" dirty="0">
                <a:latin typeface="Trebuchet MS" pitchFamily="34" charset="0"/>
              </a:rPr>
              <a:t> </a:t>
            </a:r>
            <a:r>
              <a:rPr lang="en-US" sz="2400" i="1" dirty="0" err="1">
                <a:latin typeface="Trebuchet MS" pitchFamily="34" charset="0"/>
              </a:rPr>
              <a:t>mekanik</a:t>
            </a:r>
            <a:r>
              <a:rPr lang="en-US" sz="2400" i="1" dirty="0">
                <a:latin typeface="Trebuchet MS" pitchFamily="34" charset="0"/>
              </a:rPr>
              <a:t> (u</a:t>
            </a:r>
            <a:r>
              <a:rPr lang="en-US" sz="2400" i="1" baseline="-25000" dirty="0">
                <a:latin typeface="Trebuchet MS" pitchFamily="34" charset="0"/>
              </a:rPr>
              <a:t>5</a:t>
            </a:r>
            <a:r>
              <a:rPr lang="en-US" sz="2400" i="1" dirty="0">
                <a:latin typeface="Trebuchet MS" pitchFamily="34" charset="0"/>
              </a:rPr>
              <a:t>)</a:t>
            </a:r>
            <a:endParaRPr lang="id-ID" sz="2400" i="1" dirty="0">
              <a:latin typeface="Trebuchet MS" pitchFamily="34" charset="0"/>
            </a:endParaRPr>
          </a:p>
          <a:p>
            <a:pPr marL="457200" indent="-457200" eaLnBrk="1" fontAlgn="auto" hangingPunct="1">
              <a:spcAft>
                <a:spcPts val="0"/>
              </a:spcAft>
              <a:buFont typeface="Wingdings" pitchFamily="2" charset="2"/>
              <a:buNone/>
              <a:defRPr/>
            </a:pPr>
            <a:r>
              <a:rPr lang="en-US" sz="2000" b="1" i="1" dirty="0">
                <a:latin typeface="Trebuchet MS" pitchFamily="34" charset="0"/>
              </a:rPr>
              <a:t>	</a:t>
            </a:r>
            <a:endParaRPr lang="en-US" sz="2000" dirty="0">
              <a:latin typeface="Trebuchet MS" pitchFamily="34" charset="0"/>
            </a:endParaRPr>
          </a:p>
        </p:txBody>
      </p:sp>
      <p:sp>
        <p:nvSpPr>
          <p:cNvPr id="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1444"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144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144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10" name="Rectangle 9">
            <a:extLst>
              <a:ext uri="{FF2B5EF4-FFF2-40B4-BE49-F238E27FC236}">
                <a16:creationId xmlns:a16="http://schemas.microsoft.com/office/drawing/2014/main" id="{69B9D747-AFE4-44DD-98D6-64FB8401C29C}"/>
              </a:ext>
            </a:extLst>
          </p:cNvPr>
          <p:cNvSpPr/>
          <p:nvPr/>
        </p:nvSpPr>
        <p:spPr>
          <a:xfrm>
            <a:off x="0" y="0"/>
            <a:ext cx="685800" cy="3124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a:extLst>
              <a:ext uri="{FF2B5EF4-FFF2-40B4-BE49-F238E27FC236}">
                <a16:creationId xmlns:a16="http://schemas.microsoft.com/office/drawing/2014/main" id="{7E7FF14F-AC99-4F9A-A46F-4521F5C1881C}"/>
              </a:ext>
            </a:extLst>
          </p:cNvPr>
          <p:cNvSpPr/>
          <p:nvPr/>
        </p:nvSpPr>
        <p:spPr>
          <a:xfrm>
            <a:off x="6705600" y="6477000"/>
            <a:ext cx="2438400" cy="381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a:extLst>
              <a:ext uri="{FF2B5EF4-FFF2-40B4-BE49-F238E27FC236}">
                <a16:creationId xmlns:a16="http://schemas.microsoft.com/office/drawing/2014/main" id="{A62221AC-B34A-4708-B0F6-3CAB9C18D8DB}"/>
              </a:ext>
            </a:extLst>
          </p:cNvPr>
          <p:cNvSpPr/>
          <p:nvPr/>
        </p:nvSpPr>
        <p:spPr>
          <a:xfrm>
            <a:off x="0" y="1295400"/>
            <a:ext cx="6477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Footer Placeholder 2">
            <a:extLst>
              <a:ext uri="{FF2B5EF4-FFF2-40B4-BE49-F238E27FC236}">
                <a16:creationId xmlns:a16="http://schemas.microsoft.com/office/drawing/2014/main" id="{0F70D7C9-97DB-4D0B-B21F-566B53B95AAC}"/>
              </a:ext>
            </a:extLst>
          </p:cNvPr>
          <p:cNvSpPr>
            <a:spLocks noGrp="1"/>
          </p:cNvSpPr>
          <p:nvPr>
            <p:ph type="ftr" sz="quarter" idx="11"/>
          </p:nvPr>
        </p:nvSpPr>
        <p:spPr/>
        <p:txBody>
          <a:bodyPr/>
          <a:lstStyle/>
          <a:p>
            <a:pPr>
              <a:defRPr/>
            </a:pPr>
            <a:r>
              <a:rPr lang="en-US"/>
              <a:t>Mikrometer 01/Rev 01. (c)Copyright, sentral sistem, Juli 2020</a:t>
            </a:r>
          </a:p>
        </p:txBody>
      </p:sp>
      <p:sp>
        <p:nvSpPr>
          <p:cNvPr id="4" name="Slide Number Placeholder 3">
            <a:extLst>
              <a:ext uri="{FF2B5EF4-FFF2-40B4-BE49-F238E27FC236}">
                <a16:creationId xmlns:a16="http://schemas.microsoft.com/office/drawing/2014/main" id="{FD4BB7B0-0CC7-4125-80E4-945388DF4722}"/>
              </a:ext>
            </a:extLst>
          </p:cNvPr>
          <p:cNvSpPr>
            <a:spLocks noGrp="1"/>
          </p:cNvSpPr>
          <p:nvPr>
            <p:ph type="sldNum" sz="quarter" idx="12"/>
          </p:nvPr>
        </p:nvSpPr>
        <p:spPr/>
        <p:txBody>
          <a:bodyPr/>
          <a:lstStyle/>
          <a:p>
            <a:pPr>
              <a:defRPr/>
            </a:pPr>
            <a:fld id="{3D68A16A-9F17-4C2A-8D50-A3C76B603F8A}" type="slidenum">
              <a:rPr lang="en-US" altLang="en-US" smtClean="0"/>
              <a:pPr>
                <a:defRPr/>
              </a:pPr>
              <a:t>52</a:t>
            </a:fld>
            <a:endParaRPr lang="en-US" altLang="en-US"/>
          </a:p>
        </p:txBody>
      </p:sp>
    </p:spTree>
  </p:cSld>
  <p:clrMapOvr>
    <a:masterClrMapping/>
  </p:clrMapOvr>
  <p:transition spd="slow">
    <p:pull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5" name="Rectangle 7">
            <a:extLst>
              <a:ext uri="{FF2B5EF4-FFF2-40B4-BE49-F238E27FC236}">
                <a16:creationId xmlns:a16="http://schemas.microsoft.com/office/drawing/2014/main" id="{44A877B6-B59E-42E4-B7D3-178BE790B27B}"/>
              </a:ext>
            </a:extLst>
          </p:cNvPr>
          <p:cNvSpPr>
            <a:spLocks noGrp="1" noChangeArrowheads="1"/>
          </p:cNvSpPr>
          <p:nvPr>
            <p:ph idx="1"/>
          </p:nvPr>
        </p:nvSpPr>
        <p:spPr>
          <a:xfrm>
            <a:off x="914400" y="533400"/>
            <a:ext cx="8229600" cy="5029200"/>
          </a:xfrm>
        </p:spPr>
        <p:txBody>
          <a:bodyPr rtlCol="0">
            <a:normAutofit lnSpcReduction="10000"/>
          </a:bodyPr>
          <a:lstStyle/>
          <a:p>
            <a:pPr marL="457200" indent="-457200" eaLnBrk="1" fontAlgn="auto" hangingPunct="1">
              <a:spcBef>
                <a:spcPts val="580"/>
              </a:spcBef>
              <a:spcAft>
                <a:spcPts val="0"/>
              </a:spcAft>
              <a:buFont typeface="Wingdings" pitchFamily="2" charset="2"/>
              <a:buNone/>
              <a:defRPr/>
            </a:pPr>
            <a:r>
              <a:rPr lang="id-ID" sz="2400" b="1" i="1" dirty="0">
                <a:latin typeface="Trebuchet MS" pitchFamily="34" charset="0"/>
              </a:rPr>
              <a:t> </a:t>
            </a:r>
            <a:r>
              <a:rPr lang="en-US" sz="2400" b="1" i="1" dirty="0" err="1">
                <a:latin typeface="Trebuchet MS" pitchFamily="34" charset="0"/>
              </a:rPr>
              <a:t>Ketidakpastian</a:t>
            </a:r>
            <a:r>
              <a:rPr lang="en-US" sz="2400" b="1" i="1" dirty="0">
                <a:latin typeface="Trebuchet MS" pitchFamily="34" charset="0"/>
              </a:rPr>
              <a:t> </a:t>
            </a:r>
            <a:r>
              <a:rPr lang="id-ID" sz="2400" b="1" i="1" dirty="0">
                <a:latin typeface="Trebuchet MS" pitchFamily="34" charset="0"/>
              </a:rPr>
              <a:t>Gauge block</a:t>
            </a:r>
            <a:r>
              <a:rPr lang="en-US" sz="2400" b="1" i="1" dirty="0">
                <a:latin typeface="Trebuchet MS" pitchFamily="34" charset="0"/>
              </a:rPr>
              <a:t> </a:t>
            </a:r>
            <a:r>
              <a:rPr lang="en-US" sz="2400" b="1" i="1" dirty="0" err="1">
                <a:latin typeface="Trebuchet MS" pitchFamily="34" charset="0"/>
              </a:rPr>
              <a:t>standar</a:t>
            </a:r>
            <a:r>
              <a:rPr lang="en-US" sz="2400" b="1" i="1" dirty="0">
                <a:latin typeface="Trebuchet MS" pitchFamily="34" charset="0"/>
              </a:rPr>
              <a:t> (u</a:t>
            </a:r>
            <a:r>
              <a:rPr lang="en-US" sz="2400" b="1" i="1" baseline="-25000" dirty="0">
                <a:latin typeface="Trebuchet MS" pitchFamily="34" charset="0"/>
              </a:rPr>
              <a:t>1</a:t>
            </a:r>
            <a:r>
              <a:rPr lang="en-US" sz="2400" b="1" i="1" dirty="0">
                <a:latin typeface="Trebuchet MS" pitchFamily="34" charset="0"/>
              </a:rPr>
              <a:t>)</a:t>
            </a:r>
          </a:p>
          <a:p>
            <a:pPr marL="457200" indent="-457200" eaLnBrk="1" fontAlgn="auto" hangingPunct="1">
              <a:spcBef>
                <a:spcPts val="580"/>
              </a:spcBef>
              <a:spcAft>
                <a:spcPts val="0"/>
              </a:spcAft>
              <a:buFont typeface="Wingdings" pitchFamily="2" charset="2"/>
              <a:buNone/>
              <a:defRPr/>
            </a:pPr>
            <a:endParaRPr lang="en-US" sz="2400" b="1" i="1" dirty="0">
              <a:latin typeface="Trebuchet MS" pitchFamily="34" charset="0"/>
            </a:endParaRPr>
          </a:p>
          <a:p>
            <a:pPr marL="457200" indent="-457200" eaLnBrk="1" fontAlgn="auto" hangingPunct="1">
              <a:spcBef>
                <a:spcPts val="580"/>
              </a:spcBef>
              <a:spcAft>
                <a:spcPts val="0"/>
              </a:spcAft>
              <a:buFont typeface="Wingdings" pitchFamily="2" charset="2"/>
              <a:buNone/>
              <a:defRPr/>
            </a:pPr>
            <a:r>
              <a:rPr lang="en-US" sz="2000" b="1" i="1" dirty="0">
                <a:latin typeface="Trebuchet MS" pitchFamily="34" charset="0"/>
              </a:rPr>
              <a:t>	</a:t>
            </a:r>
          </a:p>
          <a:p>
            <a:pPr marL="457200" indent="-457200" eaLnBrk="1" fontAlgn="auto" hangingPunct="1">
              <a:spcBef>
                <a:spcPts val="580"/>
              </a:spcBef>
              <a:spcAft>
                <a:spcPts val="0"/>
              </a:spcAft>
              <a:buFont typeface="Wingdings" pitchFamily="2" charset="2"/>
              <a:buNone/>
              <a:defRPr/>
            </a:pPr>
            <a:r>
              <a:rPr lang="en-US" sz="2000" b="1" i="1" dirty="0">
                <a:latin typeface="Trebuchet MS" pitchFamily="34" charset="0"/>
              </a:rPr>
              <a:t>	</a:t>
            </a:r>
            <a:r>
              <a:rPr lang="en-US" sz="2400" i="1" dirty="0" err="1">
                <a:latin typeface="Trebuchet MS" pitchFamily="34" charset="0"/>
              </a:rPr>
              <a:t>Dilihat</a:t>
            </a:r>
            <a:r>
              <a:rPr lang="en-US" sz="2400" i="1" dirty="0">
                <a:latin typeface="Trebuchet MS" pitchFamily="34" charset="0"/>
              </a:rPr>
              <a:t> </a:t>
            </a:r>
            <a:r>
              <a:rPr lang="en-US" sz="2400" i="1" dirty="0" err="1">
                <a:latin typeface="Trebuchet MS" pitchFamily="34" charset="0"/>
              </a:rPr>
              <a:t>dari</a:t>
            </a:r>
            <a:r>
              <a:rPr lang="en-US" sz="2400" i="1" dirty="0">
                <a:latin typeface="Trebuchet MS" pitchFamily="34" charset="0"/>
              </a:rPr>
              <a:t> </a:t>
            </a:r>
            <a:r>
              <a:rPr lang="en-US" sz="2400" i="1" dirty="0" err="1">
                <a:latin typeface="Trebuchet MS" pitchFamily="34" charset="0"/>
              </a:rPr>
              <a:t>sertifikat</a:t>
            </a:r>
            <a:r>
              <a:rPr lang="en-US" sz="2400" i="1" dirty="0">
                <a:latin typeface="Trebuchet MS" pitchFamily="34" charset="0"/>
              </a:rPr>
              <a:t> </a:t>
            </a:r>
            <a:r>
              <a:rPr lang="en-US" sz="2400" i="1" dirty="0" err="1">
                <a:latin typeface="Trebuchet MS" pitchFamily="34" charset="0"/>
              </a:rPr>
              <a:t>kalibrasi</a:t>
            </a:r>
            <a:r>
              <a:rPr lang="en-US" sz="2400" i="1" dirty="0">
                <a:latin typeface="Trebuchet MS" pitchFamily="34" charset="0"/>
              </a:rPr>
              <a:t> </a:t>
            </a:r>
            <a:r>
              <a:rPr lang="id-ID" sz="2400" i="1" dirty="0">
                <a:latin typeface="Trebuchet MS" pitchFamily="34" charset="0"/>
              </a:rPr>
              <a:t>gauge block</a:t>
            </a:r>
            <a:r>
              <a:rPr lang="en-US" sz="2400" i="1" dirty="0">
                <a:latin typeface="Trebuchet MS" pitchFamily="34" charset="0"/>
              </a:rPr>
              <a:t> </a:t>
            </a:r>
            <a:r>
              <a:rPr lang="en-US" sz="2400" i="1" dirty="0" err="1">
                <a:latin typeface="Trebuchet MS" pitchFamily="34" charset="0"/>
              </a:rPr>
              <a:t>standar</a:t>
            </a:r>
            <a:r>
              <a:rPr lang="en-US" sz="2400" i="1" dirty="0">
                <a:latin typeface="Trebuchet MS" pitchFamily="34" charset="0"/>
              </a:rPr>
              <a:t> yang </a:t>
            </a:r>
            <a:r>
              <a:rPr lang="en-US" sz="2400" i="1" dirty="0" err="1">
                <a:latin typeface="Trebuchet MS" pitchFamily="34" charset="0"/>
              </a:rPr>
              <a:t>digunakan</a:t>
            </a:r>
            <a:r>
              <a:rPr lang="en-US" sz="2400" i="1" dirty="0">
                <a:latin typeface="Trebuchet MS" pitchFamily="34" charset="0"/>
              </a:rPr>
              <a:t>, </a:t>
            </a:r>
            <a:r>
              <a:rPr lang="en-US" sz="2400" i="1" dirty="0" err="1">
                <a:latin typeface="Trebuchet MS" pitchFamily="34" charset="0"/>
              </a:rPr>
              <a:t>kemudian</a:t>
            </a:r>
            <a:r>
              <a:rPr lang="en-US" sz="2400" i="1" dirty="0">
                <a:latin typeface="Trebuchet MS" pitchFamily="34" charset="0"/>
              </a:rPr>
              <a:t> </a:t>
            </a:r>
            <a:r>
              <a:rPr lang="en-US" sz="2400" i="1" dirty="0" err="1">
                <a:latin typeface="Trebuchet MS" pitchFamily="34" charset="0"/>
              </a:rPr>
              <a:t>hitung</a:t>
            </a:r>
            <a:r>
              <a:rPr lang="en-US" sz="2400" i="1" dirty="0">
                <a:latin typeface="Trebuchet MS" pitchFamily="34" charset="0"/>
              </a:rPr>
              <a:t> </a:t>
            </a:r>
            <a:r>
              <a:rPr lang="en-US" sz="2400" i="1" dirty="0" err="1">
                <a:latin typeface="Trebuchet MS" pitchFamily="34" charset="0"/>
              </a:rPr>
              <a:t>ketidakpastian</a:t>
            </a:r>
            <a:r>
              <a:rPr lang="en-US" sz="2400" i="1" dirty="0">
                <a:latin typeface="Trebuchet MS" pitchFamily="34" charset="0"/>
              </a:rPr>
              <a:t> </a:t>
            </a:r>
            <a:r>
              <a:rPr lang="en-US" sz="2400" i="1" dirty="0" err="1">
                <a:latin typeface="Trebuchet MS" pitchFamily="34" charset="0"/>
              </a:rPr>
              <a:t>bakunya</a:t>
            </a:r>
            <a:r>
              <a:rPr lang="en-US" sz="2400" i="1" dirty="0">
                <a:latin typeface="Trebuchet MS" pitchFamily="34" charset="0"/>
              </a:rPr>
              <a:t> </a:t>
            </a:r>
            <a:r>
              <a:rPr lang="en-US" sz="2400" i="1" dirty="0" err="1">
                <a:latin typeface="Trebuchet MS" pitchFamily="34" charset="0"/>
              </a:rPr>
              <a:t>dengan</a:t>
            </a:r>
            <a:r>
              <a:rPr lang="en-US" sz="2400" i="1" dirty="0">
                <a:latin typeface="Trebuchet MS" pitchFamily="34" charset="0"/>
              </a:rPr>
              <a:t> </a:t>
            </a:r>
            <a:r>
              <a:rPr lang="en-US" sz="2400" i="1" dirty="0" err="1">
                <a:latin typeface="Trebuchet MS" pitchFamily="34" charset="0"/>
              </a:rPr>
              <a:t>rumus</a:t>
            </a:r>
            <a:r>
              <a:rPr lang="en-US" sz="2400" i="1" dirty="0">
                <a:latin typeface="Trebuchet MS" pitchFamily="34" charset="0"/>
              </a:rPr>
              <a:t> :</a:t>
            </a:r>
          </a:p>
          <a:p>
            <a:pPr marL="457200" indent="-457200" eaLnBrk="1" fontAlgn="auto" hangingPunct="1">
              <a:spcBef>
                <a:spcPts val="580"/>
              </a:spcBef>
              <a:spcAft>
                <a:spcPts val="0"/>
              </a:spcAft>
              <a:buFont typeface="Wingdings" pitchFamily="2" charset="2"/>
              <a:buNone/>
              <a:defRPr/>
            </a:pPr>
            <a:endParaRPr lang="en-US" sz="2400" i="1" dirty="0">
              <a:latin typeface="Trebuchet MS" pitchFamily="34" charset="0"/>
            </a:endParaRPr>
          </a:p>
          <a:p>
            <a:pPr marL="457200" indent="-457200" eaLnBrk="1" fontAlgn="auto" hangingPunct="1">
              <a:spcBef>
                <a:spcPts val="580"/>
              </a:spcBef>
              <a:spcAft>
                <a:spcPts val="0"/>
              </a:spcAft>
              <a:buFont typeface="Wingdings" pitchFamily="2" charset="2"/>
              <a:buNone/>
              <a:defRPr/>
            </a:pPr>
            <a:r>
              <a:rPr lang="en-US" sz="2400" i="1" dirty="0">
                <a:latin typeface="Trebuchet MS" pitchFamily="34" charset="0"/>
              </a:rPr>
              <a:t>			</a:t>
            </a:r>
            <a:r>
              <a:rPr lang="en-US" sz="2400" b="1" i="1" dirty="0">
                <a:latin typeface="Trebuchet MS" pitchFamily="34" charset="0"/>
              </a:rPr>
              <a:t>u</a:t>
            </a:r>
            <a:r>
              <a:rPr lang="en-US" sz="2400" b="1" i="1" baseline="-25000" dirty="0">
                <a:latin typeface="Trebuchet MS" pitchFamily="34" charset="0"/>
              </a:rPr>
              <a:t>1</a:t>
            </a:r>
            <a:r>
              <a:rPr lang="en-US" sz="2400" b="1" i="1" dirty="0">
                <a:latin typeface="Trebuchet MS" pitchFamily="34" charset="0"/>
              </a:rPr>
              <a:t> = U</a:t>
            </a:r>
            <a:r>
              <a:rPr lang="en-US" sz="2400" b="1" i="1" baseline="-25000" dirty="0">
                <a:latin typeface="Trebuchet MS" pitchFamily="34" charset="0"/>
              </a:rPr>
              <a:t>95</a:t>
            </a:r>
            <a:r>
              <a:rPr lang="en-US" sz="2400" b="1" i="1" dirty="0">
                <a:latin typeface="Trebuchet MS" pitchFamily="34" charset="0"/>
              </a:rPr>
              <a:t> / k</a:t>
            </a:r>
          </a:p>
          <a:p>
            <a:pPr marL="457200" indent="-457200" eaLnBrk="1" fontAlgn="auto" hangingPunct="1">
              <a:spcBef>
                <a:spcPts val="580"/>
              </a:spcBef>
              <a:spcAft>
                <a:spcPts val="0"/>
              </a:spcAft>
              <a:buFont typeface="Wingdings" pitchFamily="2" charset="2"/>
              <a:buNone/>
              <a:defRPr/>
            </a:pPr>
            <a:endParaRPr lang="en-US" sz="2400" i="1" dirty="0">
              <a:latin typeface="Trebuchet MS" pitchFamily="34" charset="0"/>
            </a:endParaRPr>
          </a:p>
          <a:p>
            <a:pPr marL="457200" indent="-457200" eaLnBrk="1" fontAlgn="auto" hangingPunct="1">
              <a:spcBef>
                <a:spcPts val="580"/>
              </a:spcBef>
              <a:spcAft>
                <a:spcPts val="0"/>
              </a:spcAft>
              <a:buFont typeface="Wingdings" pitchFamily="2" charset="2"/>
              <a:buNone/>
              <a:defRPr/>
            </a:pPr>
            <a:r>
              <a:rPr lang="en-US" sz="2400" i="1" dirty="0">
                <a:latin typeface="Trebuchet MS" pitchFamily="34" charset="0"/>
              </a:rPr>
              <a:t>	</a:t>
            </a:r>
            <a:r>
              <a:rPr lang="en-US" sz="2400" i="1" dirty="0" err="1">
                <a:latin typeface="Trebuchet MS" pitchFamily="34" charset="0"/>
              </a:rPr>
              <a:t>Bila</a:t>
            </a:r>
            <a:r>
              <a:rPr lang="en-US" sz="2400" i="1" dirty="0">
                <a:latin typeface="Trebuchet MS" pitchFamily="34" charset="0"/>
              </a:rPr>
              <a:t> </a:t>
            </a:r>
            <a:r>
              <a:rPr lang="en-US" sz="2400" i="1" dirty="0" err="1">
                <a:latin typeface="Trebuchet MS" pitchFamily="34" charset="0"/>
              </a:rPr>
              <a:t>digunakan</a:t>
            </a:r>
            <a:r>
              <a:rPr lang="en-US" sz="2400" i="1" dirty="0">
                <a:latin typeface="Trebuchet MS" pitchFamily="34" charset="0"/>
              </a:rPr>
              <a:t> </a:t>
            </a:r>
            <a:r>
              <a:rPr lang="en-US" sz="2400" i="1" dirty="0" err="1">
                <a:latin typeface="Trebuchet MS" pitchFamily="34" charset="0"/>
              </a:rPr>
              <a:t>lebih</a:t>
            </a:r>
            <a:r>
              <a:rPr lang="en-US" sz="2400" i="1" dirty="0">
                <a:latin typeface="Trebuchet MS" pitchFamily="34" charset="0"/>
              </a:rPr>
              <a:t> </a:t>
            </a:r>
            <a:r>
              <a:rPr lang="en-US" sz="2400" i="1" dirty="0" err="1">
                <a:latin typeface="Trebuchet MS" pitchFamily="34" charset="0"/>
              </a:rPr>
              <a:t>dari</a:t>
            </a:r>
            <a:r>
              <a:rPr lang="en-US" sz="2400" i="1" dirty="0">
                <a:latin typeface="Trebuchet MS" pitchFamily="34" charset="0"/>
              </a:rPr>
              <a:t> </a:t>
            </a:r>
            <a:r>
              <a:rPr lang="en-US" sz="2400" i="1" dirty="0" err="1">
                <a:latin typeface="Trebuchet MS" pitchFamily="34" charset="0"/>
              </a:rPr>
              <a:t>satu</a:t>
            </a:r>
            <a:r>
              <a:rPr lang="en-US" sz="2400" i="1" dirty="0">
                <a:latin typeface="Trebuchet MS" pitchFamily="34" charset="0"/>
              </a:rPr>
              <a:t> </a:t>
            </a:r>
            <a:r>
              <a:rPr lang="en-US" sz="2400" i="1" dirty="0" err="1">
                <a:latin typeface="Trebuchet MS" pitchFamily="34" charset="0"/>
              </a:rPr>
              <a:t>standar</a:t>
            </a:r>
            <a:r>
              <a:rPr lang="en-US" sz="2400" i="1" dirty="0">
                <a:latin typeface="Trebuchet MS" pitchFamily="34" charset="0"/>
              </a:rPr>
              <a:t> </a:t>
            </a:r>
            <a:r>
              <a:rPr lang="en-US" sz="2400" i="1" dirty="0" err="1">
                <a:latin typeface="Trebuchet MS" pitchFamily="34" charset="0"/>
              </a:rPr>
              <a:t>maka</a:t>
            </a:r>
            <a:r>
              <a:rPr lang="en-US" sz="2400" i="1" dirty="0">
                <a:latin typeface="Trebuchet MS" pitchFamily="34" charset="0"/>
              </a:rPr>
              <a:t> :</a:t>
            </a:r>
          </a:p>
          <a:p>
            <a:pPr marL="457200" indent="-457200" eaLnBrk="1" fontAlgn="auto" hangingPunct="1">
              <a:spcBef>
                <a:spcPts val="580"/>
              </a:spcBef>
              <a:spcAft>
                <a:spcPts val="0"/>
              </a:spcAft>
              <a:buFont typeface="Wingdings" pitchFamily="2" charset="2"/>
              <a:buNone/>
              <a:defRPr/>
            </a:pPr>
            <a:r>
              <a:rPr lang="en-US" sz="2400" i="1" dirty="0">
                <a:latin typeface="Trebuchet MS" pitchFamily="34" charset="0"/>
              </a:rPr>
              <a:t>	</a:t>
            </a:r>
          </a:p>
          <a:p>
            <a:pPr marL="457200" indent="-457200" eaLnBrk="1" fontAlgn="auto" hangingPunct="1">
              <a:spcBef>
                <a:spcPts val="580"/>
              </a:spcBef>
              <a:spcAft>
                <a:spcPts val="0"/>
              </a:spcAft>
              <a:buFont typeface="Wingdings" pitchFamily="2" charset="2"/>
              <a:buNone/>
              <a:defRPr/>
            </a:pPr>
            <a:r>
              <a:rPr lang="en-US" sz="2400" i="1" dirty="0">
                <a:latin typeface="Trebuchet MS" pitchFamily="34" charset="0"/>
              </a:rPr>
              <a:t>			</a:t>
            </a:r>
            <a:r>
              <a:rPr lang="en-US" sz="2400" b="1" i="1" dirty="0">
                <a:latin typeface="Trebuchet MS" pitchFamily="34" charset="0"/>
              </a:rPr>
              <a:t>u</a:t>
            </a:r>
            <a:r>
              <a:rPr lang="en-US" sz="2400" b="1" i="1" baseline="-25000" dirty="0">
                <a:latin typeface="Trebuchet MS" pitchFamily="34" charset="0"/>
              </a:rPr>
              <a:t>1</a:t>
            </a:r>
            <a:r>
              <a:rPr lang="en-US" sz="2400" b="1" i="1" dirty="0">
                <a:latin typeface="Trebuchet MS" pitchFamily="34" charset="0"/>
              </a:rPr>
              <a:t> = </a:t>
            </a:r>
            <a:r>
              <a:rPr lang="en-US" sz="2400" b="1" i="1" dirty="0" err="1">
                <a:latin typeface="Trebuchet MS" pitchFamily="34" charset="0"/>
              </a:rPr>
              <a:t>u</a:t>
            </a:r>
            <a:r>
              <a:rPr lang="en-US" sz="2400" b="1" i="1" baseline="-25000" dirty="0" err="1">
                <a:latin typeface="Trebuchet MS" pitchFamily="34" charset="0"/>
              </a:rPr>
              <a:t>a</a:t>
            </a:r>
            <a:r>
              <a:rPr lang="en-US" sz="2400" b="1" i="1" dirty="0">
                <a:latin typeface="Trebuchet MS" pitchFamily="34" charset="0"/>
              </a:rPr>
              <a:t> + </a:t>
            </a:r>
            <a:r>
              <a:rPr lang="en-US" sz="2400" b="1" i="1" dirty="0" err="1">
                <a:latin typeface="Trebuchet MS" pitchFamily="34" charset="0"/>
              </a:rPr>
              <a:t>u</a:t>
            </a:r>
            <a:r>
              <a:rPr lang="en-US" sz="2400" b="1" i="1" baseline="-25000" dirty="0" err="1">
                <a:latin typeface="Trebuchet MS" pitchFamily="34" charset="0"/>
              </a:rPr>
              <a:t>b</a:t>
            </a:r>
            <a:r>
              <a:rPr lang="en-US" sz="2400" b="1" i="1" dirty="0">
                <a:latin typeface="Trebuchet MS" pitchFamily="34" charset="0"/>
              </a:rPr>
              <a:t> + … +u</a:t>
            </a:r>
            <a:r>
              <a:rPr lang="en-US" sz="2400" b="1" i="1" baseline="-25000" dirty="0">
                <a:latin typeface="Trebuchet MS" pitchFamily="34" charset="0"/>
              </a:rPr>
              <a:t>n</a:t>
            </a:r>
          </a:p>
          <a:p>
            <a:pPr marL="457200" indent="-457200" eaLnBrk="1" fontAlgn="auto" hangingPunct="1">
              <a:spcBef>
                <a:spcPts val="580"/>
              </a:spcBef>
              <a:spcAft>
                <a:spcPts val="0"/>
              </a:spcAft>
              <a:buFont typeface="Wingdings" pitchFamily="2" charset="2"/>
              <a:buNone/>
              <a:defRPr/>
            </a:pPr>
            <a:r>
              <a:rPr lang="en-US" sz="2000" b="1" i="1" dirty="0">
                <a:latin typeface="Trebuchet MS" pitchFamily="34" charset="0"/>
              </a:rPr>
              <a:t>	</a:t>
            </a:r>
            <a:endParaRPr lang="en-US" sz="2000" dirty="0">
              <a:latin typeface="Trebuchet MS" pitchFamily="34" charset="0"/>
            </a:endParaRPr>
          </a:p>
        </p:txBody>
      </p:sp>
      <p:sp>
        <p:nvSpPr>
          <p:cNvPr id="6246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2468" name="Rectangle 3"/>
          <p:cNvSpPr>
            <a:spLocks noChangeArrowheads="1"/>
          </p:cNvSpPr>
          <p:nvPr/>
        </p:nvSpPr>
        <p:spPr bwMode="auto">
          <a:xfrm>
            <a:off x="22860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2469"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2470"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10" name="Rectangle 9">
            <a:extLst>
              <a:ext uri="{FF2B5EF4-FFF2-40B4-BE49-F238E27FC236}">
                <a16:creationId xmlns:a16="http://schemas.microsoft.com/office/drawing/2014/main" id="{28ACB446-D88F-4844-84DC-60AFB3B94BEC}"/>
              </a:ext>
            </a:extLst>
          </p:cNvPr>
          <p:cNvSpPr/>
          <p:nvPr/>
        </p:nvSpPr>
        <p:spPr>
          <a:xfrm>
            <a:off x="0" y="0"/>
            <a:ext cx="685800" cy="3124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a:extLst>
              <a:ext uri="{FF2B5EF4-FFF2-40B4-BE49-F238E27FC236}">
                <a16:creationId xmlns:a16="http://schemas.microsoft.com/office/drawing/2014/main" id="{61402C4B-83E2-4F95-A6ED-2BA50BD7E52F}"/>
              </a:ext>
            </a:extLst>
          </p:cNvPr>
          <p:cNvSpPr/>
          <p:nvPr/>
        </p:nvSpPr>
        <p:spPr>
          <a:xfrm>
            <a:off x="0" y="1295400"/>
            <a:ext cx="6477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a:extLst>
              <a:ext uri="{FF2B5EF4-FFF2-40B4-BE49-F238E27FC236}">
                <a16:creationId xmlns:a16="http://schemas.microsoft.com/office/drawing/2014/main" id="{EA38156B-8BB5-4092-9E95-D1BE546830F9}"/>
              </a:ext>
            </a:extLst>
          </p:cNvPr>
          <p:cNvSpPr/>
          <p:nvPr/>
        </p:nvSpPr>
        <p:spPr>
          <a:xfrm>
            <a:off x="6705600" y="6477000"/>
            <a:ext cx="2438400" cy="381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B8F7EFA1-B47A-44AC-A64D-7D97FE9E463F}"/>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0133A362-5930-42D2-B637-4331A023F666}"/>
              </a:ext>
            </a:extLst>
          </p:cNvPr>
          <p:cNvSpPr>
            <a:spLocks noGrp="1"/>
          </p:cNvSpPr>
          <p:nvPr>
            <p:ph type="sldNum" sz="quarter" idx="12"/>
          </p:nvPr>
        </p:nvSpPr>
        <p:spPr/>
        <p:txBody>
          <a:bodyPr/>
          <a:lstStyle/>
          <a:p>
            <a:pPr>
              <a:defRPr/>
            </a:pPr>
            <a:fld id="{3D68A16A-9F17-4C2A-8D50-A3C76B603F8A}" type="slidenum">
              <a:rPr lang="en-US" altLang="en-US" smtClean="0"/>
              <a:pPr>
                <a:defRPr/>
              </a:pPr>
              <a:t>53</a:t>
            </a:fld>
            <a:endParaRPr lang="en-US" altLang="en-US"/>
          </a:p>
        </p:txBody>
      </p:sp>
    </p:spTree>
  </p:cSld>
  <p:clrMapOvr>
    <a:masterClrMapping/>
  </p:clrMapOvr>
  <p:transition spd="slow">
    <p:pull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p:cNvSpPr>
          <p:nvPr>
            <p:ph type="body" sz="half" idx="1"/>
          </p:nvPr>
        </p:nvSpPr>
        <p:spPr>
          <a:xfrm>
            <a:off x="533400" y="1641475"/>
            <a:ext cx="8153400" cy="4530725"/>
          </a:xfrm>
        </p:spPr>
        <p:txBody>
          <a:bodyPr/>
          <a:lstStyle/>
          <a:p>
            <a:pPr marL="457200" indent="-457200" eaLnBrk="1" hangingPunct="1">
              <a:buFont typeface="Wingdings" panose="05000000000000000000" pitchFamily="2" charset="2"/>
              <a:buNone/>
            </a:pPr>
            <a:r>
              <a:rPr lang="en-US" altLang="en-US" sz="2400" b="1" i="1">
                <a:latin typeface="Trebuchet MS" panose="020B0603020202020204" pitchFamily="34" charset="0"/>
              </a:rPr>
              <a:t>Ketidakpastian Repeatability of Reading (u</a:t>
            </a:r>
            <a:r>
              <a:rPr lang="en-US" altLang="en-US" sz="2400" b="1" i="1" baseline="-25000">
                <a:latin typeface="Trebuchet MS" panose="020B0603020202020204" pitchFamily="34" charset="0"/>
              </a:rPr>
              <a:t>2</a:t>
            </a:r>
            <a:r>
              <a:rPr lang="en-US" altLang="en-US" sz="2400" b="1" i="1">
                <a:latin typeface="Trebuchet MS" panose="020B0603020202020204" pitchFamily="34" charset="0"/>
              </a:rPr>
              <a:t>)</a:t>
            </a:r>
          </a:p>
          <a:p>
            <a:pPr marL="457200" indent="-457200" eaLnBrk="1" hangingPunct="1">
              <a:buFont typeface="Wingdings" panose="05000000000000000000" pitchFamily="2" charset="2"/>
              <a:buNone/>
            </a:pPr>
            <a:r>
              <a:rPr lang="en-US" altLang="en-US" sz="2400" b="1" i="1">
                <a:latin typeface="Trebuchet MS" panose="020B0603020202020204" pitchFamily="34" charset="0"/>
              </a:rPr>
              <a:t>	</a:t>
            </a:r>
          </a:p>
          <a:p>
            <a:pPr marL="457200" indent="-457200" eaLnBrk="1" hangingPunct="1">
              <a:buFont typeface="Wingdings" panose="05000000000000000000" pitchFamily="2" charset="2"/>
              <a:buNone/>
            </a:pPr>
            <a:r>
              <a:rPr lang="en-US" altLang="en-US" sz="2400" i="1">
                <a:latin typeface="Trebuchet MS" panose="020B0603020202020204" pitchFamily="34" charset="0"/>
              </a:rPr>
              <a:t>Dapat dihitung ketidakpastian bakunya dengan rumus:</a:t>
            </a:r>
          </a:p>
          <a:p>
            <a:pPr marL="457200" indent="-457200" eaLnBrk="1" hangingPunct="1">
              <a:buFont typeface="Wingdings" panose="05000000000000000000" pitchFamily="2" charset="2"/>
              <a:buNone/>
            </a:pPr>
            <a:endParaRPr lang="en-US" altLang="en-US" sz="2400" i="1">
              <a:latin typeface="Trebuchet MS" panose="020B0603020202020204" pitchFamily="34" charset="0"/>
            </a:endParaRP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r>
              <a:rPr lang="en-US" altLang="en-US" sz="2400" b="1" i="1">
                <a:latin typeface="Trebuchet MS" panose="020B0603020202020204" pitchFamily="34" charset="0"/>
              </a:rPr>
              <a:t>u</a:t>
            </a:r>
            <a:r>
              <a:rPr lang="en-US" altLang="en-US" sz="2400" b="1" i="1" baseline="-25000">
                <a:latin typeface="Trebuchet MS" panose="020B0603020202020204" pitchFamily="34" charset="0"/>
              </a:rPr>
              <a:t>2</a:t>
            </a:r>
            <a:r>
              <a:rPr lang="en-US" altLang="en-US" sz="2400" b="1" i="1">
                <a:latin typeface="Trebuchet MS" panose="020B0603020202020204" pitchFamily="34" charset="0"/>
              </a:rPr>
              <a:t> = Standar deviasi maks</a:t>
            </a:r>
          </a:p>
          <a:p>
            <a:pPr marL="457200" indent="-457200" eaLnBrk="1" hangingPunct="1">
              <a:buFont typeface="Wingdings" panose="05000000000000000000" pitchFamily="2" charset="2"/>
              <a:buNone/>
            </a:pPr>
            <a:endParaRPr lang="en-US" altLang="en-US" sz="2400" i="1">
              <a:latin typeface="Trebuchet MS" panose="020B0603020202020204" pitchFamily="34" charset="0"/>
            </a:endParaRPr>
          </a:p>
          <a:p>
            <a:pPr marL="457200" indent="-457200" eaLnBrk="1" hangingPunct="1">
              <a:buFont typeface="Wingdings" panose="05000000000000000000" pitchFamily="2" charset="2"/>
              <a:buNone/>
            </a:pPr>
            <a:endParaRPr lang="en-US" altLang="en-US" sz="2400" i="1">
              <a:latin typeface="Trebuchet MS" panose="020B0603020202020204" pitchFamily="34" charset="0"/>
            </a:endParaRPr>
          </a:p>
          <a:p>
            <a:pPr marL="457200" indent="-457200" eaLnBrk="1" hangingPunct="1">
              <a:buFont typeface="Wingdings" panose="05000000000000000000" pitchFamily="2" charset="2"/>
              <a:buNone/>
            </a:pPr>
            <a:r>
              <a:rPr lang="en-US" altLang="en-US" sz="2400" i="1">
                <a:latin typeface="Trebuchet MS" panose="020B0603020202020204" pitchFamily="34" charset="0"/>
              </a:rPr>
              <a:t>n adalah banyaknya pengukuran</a:t>
            </a: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r>
              <a:rPr lang="en-US" altLang="en-US" sz="2400" b="1" i="1">
                <a:latin typeface="Trebuchet MS" panose="020B0603020202020204" pitchFamily="34" charset="0"/>
              </a:rPr>
              <a:t>	</a:t>
            </a:r>
            <a:endParaRPr lang="en-US" altLang="en-US" sz="2400">
              <a:latin typeface="Trebuchet MS" panose="020B0603020202020204" pitchFamily="34" charset="0"/>
            </a:endParaRPr>
          </a:p>
        </p:txBody>
      </p:sp>
      <p:graphicFrame>
        <p:nvGraphicFramePr>
          <p:cNvPr id="63491" name="Object 12"/>
          <p:cNvGraphicFramePr>
            <a:graphicFrameLocks noGrp="1" noChangeAspect="1"/>
          </p:cNvGraphicFramePr>
          <p:nvPr>
            <p:ph sz="half" idx="2"/>
          </p:nvPr>
        </p:nvGraphicFramePr>
        <p:xfrm>
          <a:off x="4038600" y="3925888"/>
          <a:ext cx="539750" cy="511175"/>
        </p:xfrm>
        <a:graphic>
          <a:graphicData uri="http://schemas.openxmlformats.org/presentationml/2006/ole">
            <mc:AlternateContent xmlns:mc="http://schemas.openxmlformats.org/markup-compatibility/2006">
              <mc:Choice xmlns:v="urn:schemas-microsoft-com:vml" Requires="v">
                <p:oleObj spid="_x0000_s63552" name="Equation" r:id="rId3" imgW="241300" imgH="228600" progId="Equation.3">
                  <p:embed/>
                </p:oleObj>
              </mc:Choice>
              <mc:Fallback>
                <p:oleObj name="Equation" r:id="rId3" imgW="241300" imgH="2286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925888"/>
                        <a:ext cx="53975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3493" name="Rectangle 3"/>
          <p:cNvSpPr>
            <a:spLocks noChangeArrowheads="1"/>
          </p:cNvSpPr>
          <p:nvPr/>
        </p:nvSpPr>
        <p:spPr bwMode="auto">
          <a:xfrm>
            <a:off x="76200" y="3979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349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3495"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3496" name="Line 15"/>
          <p:cNvSpPr>
            <a:spLocks noChangeShapeType="1"/>
          </p:cNvSpPr>
          <p:nvPr/>
        </p:nvSpPr>
        <p:spPr bwMode="auto">
          <a:xfrm>
            <a:off x="3048000" y="3851275"/>
            <a:ext cx="30480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Rectangle 11">
            <a:extLst>
              <a:ext uri="{FF2B5EF4-FFF2-40B4-BE49-F238E27FC236}">
                <a16:creationId xmlns:a16="http://schemas.microsoft.com/office/drawing/2014/main" id="{57E0A707-14CE-4296-95A3-C7A0CC2EFF5B}"/>
              </a:ext>
            </a:extLst>
          </p:cNvPr>
          <p:cNvSpPr/>
          <p:nvPr/>
        </p:nvSpPr>
        <p:spPr>
          <a:xfrm>
            <a:off x="0" y="0"/>
            <a:ext cx="9144000" cy="1219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5372592A-C1C5-49DE-98C0-24E01D43D93E}"/>
              </a:ext>
            </a:extLst>
          </p:cNvPr>
          <p:cNvSpPr/>
          <p:nvPr/>
        </p:nvSpPr>
        <p:spPr>
          <a:xfrm>
            <a:off x="0" y="5638800"/>
            <a:ext cx="9144000" cy="1219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7822C756-3875-40D7-A945-E494DBE2EF3E}"/>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81368D34-B160-420E-8269-AA8C70B496F0}"/>
              </a:ext>
            </a:extLst>
          </p:cNvPr>
          <p:cNvSpPr>
            <a:spLocks noGrp="1"/>
          </p:cNvSpPr>
          <p:nvPr>
            <p:ph type="sldNum" sz="quarter" idx="12"/>
          </p:nvPr>
        </p:nvSpPr>
        <p:spPr/>
        <p:txBody>
          <a:bodyPr/>
          <a:lstStyle/>
          <a:p>
            <a:pPr>
              <a:defRPr/>
            </a:pPr>
            <a:fld id="{640D230E-6F1F-4584-87FB-8E1DEC7278E0}" type="slidenum">
              <a:rPr lang="en-US" altLang="en-US" smtClean="0"/>
              <a:pPr>
                <a:defRPr/>
              </a:pPr>
              <a:t>54</a:t>
            </a:fld>
            <a:endParaRPr lang="en-US" altLang="en-US"/>
          </a:p>
        </p:txBody>
      </p:sp>
    </p:spTree>
  </p:cSld>
  <p:clrMapOvr>
    <a:masterClrMapping/>
  </p:clrMapOvr>
  <p:transition spd="slow">
    <p:pull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7">
            <a:extLst>
              <a:ext uri="{FF2B5EF4-FFF2-40B4-BE49-F238E27FC236}">
                <a16:creationId xmlns:a16="http://schemas.microsoft.com/office/drawing/2014/main" id="{5CE3BCFC-B5DA-4EF1-B32F-EA7F162648DC}"/>
              </a:ext>
            </a:extLst>
          </p:cNvPr>
          <p:cNvSpPr>
            <a:spLocks noGrp="1" noChangeArrowheads="1"/>
          </p:cNvSpPr>
          <p:nvPr>
            <p:ph type="body" sz="half" idx="1"/>
          </p:nvPr>
        </p:nvSpPr>
        <p:spPr>
          <a:xfrm>
            <a:off x="609600" y="762000"/>
            <a:ext cx="8229600" cy="5216525"/>
          </a:xfrm>
        </p:spPr>
        <p:txBody>
          <a:bodyPr rtlCol="0">
            <a:normAutofit fontScale="92500" lnSpcReduction="10000"/>
          </a:bodyPr>
          <a:lstStyle/>
          <a:p>
            <a:pPr marL="457200" indent="-457200" eaLnBrk="1" fontAlgn="auto" hangingPunct="1">
              <a:spcAft>
                <a:spcPts val="0"/>
              </a:spcAft>
              <a:buFont typeface="Wingdings" pitchFamily="2" charset="2"/>
              <a:buNone/>
              <a:defRPr/>
            </a:pPr>
            <a:r>
              <a:rPr lang="id-ID" sz="2400" b="1" i="1" dirty="0">
                <a:solidFill>
                  <a:srgbClr val="000000"/>
                </a:solidFill>
                <a:latin typeface="Trebuchet MS" pitchFamily="34" charset="0"/>
              </a:rPr>
              <a:t>  </a:t>
            </a:r>
            <a:r>
              <a:rPr lang="en-US" sz="2400" b="1" i="1" dirty="0" err="1">
                <a:solidFill>
                  <a:srgbClr val="000000"/>
                </a:solidFill>
                <a:latin typeface="Trebuchet MS" pitchFamily="34" charset="0"/>
              </a:rPr>
              <a:t>Ketidakpastian</a:t>
            </a:r>
            <a:r>
              <a:rPr lang="en-US" sz="2400" b="1" i="1" dirty="0">
                <a:solidFill>
                  <a:srgbClr val="000000"/>
                </a:solidFill>
                <a:latin typeface="Trebuchet MS" pitchFamily="34" charset="0"/>
              </a:rPr>
              <a:t> </a:t>
            </a:r>
            <a:r>
              <a:rPr lang="en-US" sz="2400" b="1" i="1" dirty="0" err="1">
                <a:solidFill>
                  <a:srgbClr val="000000"/>
                </a:solidFill>
                <a:latin typeface="Trebuchet MS" pitchFamily="34" charset="0"/>
              </a:rPr>
              <a:t>Resolusi</a:t>
            </a:r>
            <a:r>
              <a:rPr lang="en-US" sz="2400" b="1" i="1" dirty="0">
                <a:solidFill>
                  <a:srgbClr val="000000"/>
                </a:solidFill>
                <a:latin typeface="Trebuchet MS" pitchFamily="34" charset="0"/>
              </a:rPr>
              <a:t> (</a:t>
            </a:r>
            <a:r>
              <a:rPr lang="en-US" sz="2400" b="1" i="1" dirty="0" err="1">
                <a:solidFill>
                  <a:srgbClr val="000000"/>
                </a:solidFill>
                <a:latin typeface="Trebuchet MS" pitchFamily="34" charset="0"/>
              </a:rPr>
              <a:t>daya</a:t>
            </a:r>
            <a:r>
              <a:rPr lang="en-US" sz="2400" b="1" i="1" dirty="0">
                <a:solidFill>
                  <a:srgbClr val="000000"/>
                </a:solidFill>
                <a:latin typeface="Trebuchet MS" pitchFamily="34" charset="0"/>
              </a:rPr>
              <a:t> </a:t>
            </a:r>
            <a:r>
              <a:rPr lang="en-US" sz="2400" b="1" i="1" dirty="0" err="1">
                <a:solidFill>
                  <a:srgbClr val="000000"/>
                </a:solidFill>
                <a:latin typeface="Trebuchet MS" pitchFamily="34" charset="0"/>
              </a:rPr>
              <a:t>baca</a:t>
            </a:r>
            <a:r>
              <a:rPr lang="en-US" sz="2400" b="1" i="1" dirty="0">
                <a:solidFill>
                  <a:srgbClr val="000000"/>
                </a:solidFill>
                <a:latin typeface="Trebuchet MS" pitchFamily="34" charset="0"/>
              </a:rPr>
              <a:t>) micrometer (u</a:t>
            </a:r>
            <a:r>
              <a:rPr lang="en-US" sz="2400" b="1" i="1" baseline="-25000" dirty="0">
                <a:solidFill>
                  <a:srgbClr val="000000"/>
                </a:solidFill>
                <a:latin typeface="Trebuchet MS" pitchFamily="34" charset="0"/>
              </a:rPr>
              <a:t>3</a:t>
            </a:r>
            <a:r>
              <a:rPr lang="en-US" sz="2400" b="1" i="1" dirty="0">
                <a:solidFill>
                  <a:srgbClr val="000000"/>
                </a:solidFill>
                <a:latin typeface="Trebuchet MS" pitchFamily="34" charset="0"/>
              </a:rPr>
              <a:t>)</a:t>
            </a:r>
          </a:p>
          <a:p>
            <a:pPr marL="457200" indent="-457200" eaLnBrk="1" fontAlgn="auto" hangingPunct="1">
              <a:spcAft>
                <a:spcPts val="0"/>
              </a:spcAft>
              <a:buFont typeface="Wingdings" pitchFamily="2" charset="2"/>
              <a:buNone/>
              <a:defRPr/>
            </a:pPr>
            <a:endParaRPr lang="en-US" sz="2400" b="1"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r>
              <a:rPr lang="en-US" sz="2400" b="1" i="1" dirty="0">
                <a:solidFill>
                  <a:schemeClr val="hlink"/>
                </a:solidFill>
                <a:latin typeface="Trebuchet MS" pitchFamily="34" charset="0"/>
              </a:rPr>
              <a:t>	</a:t>
            </a:r>
          </a:p>
          <a:p>
            <a:pPr marL="457200" indent="-457200" eaLnBrk="1" fontAlgn="auto" hangingPunct="1">
              <a:spcAft>
                <a:spcPts val="0"/>
              </a:spcAft>
              <a:buFont typeface="Wingdings" pitchFamily="2" charset="2"/>
              <a:buNone/>
              <a:defRPr/>
            </a:pPr>
            <a:r>
              <a:rPr lang="en-US" sz="2400" b="1" i="1" dirty="0">
                <a:solidFill>
                  <a:schemeClr val="hlink"/>
                </a:solidFill>
                <a:latin typeface="Trebuchet MS" pitchFamily="34" charset="0"/>
              </a:rPr>
              <a:t>	</a:t>
            </a:r>
            <a:r>
              <a:rPr lang="en-US" sz="2400" dirty="0" err="1">
                <a:latin typeface="Arial" panose="020B0604020202020204" pitchFamily="34" charset="0"/>
                <a:cs typeface="Arial" panose="020B0604020202020204" pitchFamily="34" charset="0"/>
              </a:rPr>
              <a:t>Ketidakpastian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akibat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resolusi</a:t>
            </a:r>
            <a:r>
              <a:rPr lang="en-US" sz="2400" dirty="0">
                <a:latin typeface="Arial" panose="020B0604020202020204" pitchFamily="34" charset="0"/>
                <a:cs typeface="Arial" panose="020B0604020202020204" pitchFamily="34" charset="0"/>
              </a:rPr>
              <a:t> micrometer </a:t>
            </a:r>
            <a:r>
              <a:rPr lang="en-US" sz="2400" dirty="0" err="1">
                <a:latin typeface="Arial" panose="020B0604020202020204" pitchFamily="34" charset="0"/>
                <a:cs typeface="Arial" panose="020B0604020202020204" pitchFamily="34" charset="0"/>
              </a:rPr>
              <a:t>diestimasi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mempunyai</a:t>
            </a:r>
            <a:r>
              <a:rPr lang="en-US" sz="2400" dirty="0">
                <a:latin typeface="Arial" panose="020B0604020202020204" pitchFamily="34" charset="0"/>
                <a:cs typeface="Arial" panose="020B0604020202020204" pitchFamily="34" charset="0"/>
              </a:rPr>
              <a:t> semi range </a:t>
            </a:r>
            <a:r>
              <a:rPr lang="en-US" sz="2400" dirty="0">
                <a:solidFill>
                  <a:srgbClr val="000000"/>
                </a:solidFill>
                <a:latin typeface="Arial" panose="020B0604020202020204" pitchFamily="34" charset="0"/>
                <a:cs typeface="Arial" panose="020B0604020202020204" pitchFamily="34" charset="0"/>
              </a:rPr>
              <a:t>a = </a:t>
            </a:r>
            <a:r>
              <a:rPr lang="en-US" sz="2400" u="sng" dirty="0">
                <a:solidFill>
                  <a:srgbClr val="000000"/>
                </a:solidFill>
                <a:latin typeface="Arial" panose="020B0604020202020204" pitchFamily="34" charset="0"/>
                <a:cs typeface="Arial" panose="020B0604020202020204" pitchFamily="34" charset="0"/>
              </a:rPr>
              <a:t>+</a:t>
            </a:r>
            <a:r>
              <a:rPr lang="en-US" sz="2400" dirty="0">
                <a:solidFill>
                  <a:srgbClr val="000000"/>
                </a:solidFill>
                <a:latin typeface="Arial" panose="020B0604020202020204" pitchFamily="34" charset="0"/>
                <a:cs typeface="Arial" panose="020B0604020202020204" pitchFamily="34" charset="0"/>
              </a:rPr>
              <a:t> 0,5 x </a:t>
            </a:r>
            <a:r>
              <a:rPr lang="en-US" sz="2400" dirty="0" err="1">
                <a:solidFill>
                  <a:srgbClr val="000000"/>
                </a:solidFill>
                <a:latin typeface="Arial" panose="020B0604020202020204" pitchFamily="34" charset="0"/>
                <a:cs typeface="Arial" panose="020B0604020202020204" pitchFamily="34" charset="0"/>
              </a:rPr>
              <a:t>resolusinya</a:t>
            </a:r>
            <a:r>
              <a:rPr lang="en-US" sz="2400" dirty="0">
                <a:latin typeface="Arial" panose="020B0604020202020204" pitchFamily="34" charset="0"/>
                <a:cs typeface="Arial" panose="020B0604020202020204" pitchFamily="34" charset="0"/>
              </a:rPr>
              <a:t>.</a:t>
            </a:r>
          </a:p>
          <a:p>
            <a:pPr marL="457200" indent="-457200" eaLnBrk="1" fontAlgn="auto" hangingPunct="1">
              <a:spcAft>
                <a:spcPts val="0"/>
              </a:spcAft>
              <a:buFont typeface="Wingdings" pitchFamily="2" charset="2"/>
              <a:buNone/>
              <a:defRPr/>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Dengan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asumsi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mempunyai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distribusi</a:t>
            </a:r>
            <a:r>
              <a:rPr lang="en-US" sz="2400" dirty="0">
                <a:latin typeface="Arial" panose="020B0604020202020204" pitchFamily="34" charset="0"/>
                <a:cs typeface="Arial" panose="020B0604020202020204" pitchFamily="34" charset="0"/>
              </a:rPr>
              <a:t> rectangular, </a:t>
            </a:r>
            <a:r>
              <a:rPr lang="en-US" sz="2400" dirty="0" err="1">
                <a:latin typeface="Arial" panose="020B0604020202020204" pitchFamily="34" charset="0"/>
                <a:cs typeface="Arial" panose="020B0604020202020204" pitchFamily="34" charset="0"/>
              </a:rPr>
              <a:t>maka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dapat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dihitung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ketidakpastian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bakunya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dengan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rumus</a:t>
            </a:r>
            <a:r>
              <a:rPr lang="en-US" sz="2400" dirty="0">
                <a:latin typeface="Arial" panose="020B0604020202020204" pitchFamily="34" charset="0"/>
                <a:cs typeface="Arial" panose="020B0604020202020204" pitchFamily="34" charset="0"/>
              </a:rPr>
              <a:t>:</a:t>
            </a:r>
          </a:p>
          <a:p>
            <a:pPr marL="457200" indent="-457200" eaLnBrk="1" fontAlgn="auto" hangingPunct="1">
              <a:spcAft>
                <a:spcPts val="0"/>
              </a:spcAft>
              <a:buFont typeface="Wingdings" pitchFamily="2" charset="2"/>
              <a:buNone/>
              <a:defRPr/>
            </a:pPr>
            <a:endParaRPr lang="en-US" sz="2400" dirty="0">
              <a:latin typeface="Arial" panose="020B0604020202020204" pitchFamily="34" charset="0"/>
              <a:cs typeface="Arial" panose="020B0604020202020204" pitchFamily="34" charset="0"/>
            </a:endParaRPr>
          </a:p>
          <a:p>
            <a:pPr marL="457200" indent="-457200" eaLnBrk="1" fontAlgn="auto" hangingPunct="1">
              <a:spcAft>
                <a:spcPts val="0"/>
              </a:spcAft>
              <a:buFont typeface="Wingdings" pitchFamily="2" charset="2"/>
              <a:buNone/>
              <a:defRPr/>
            </a:pPr>
            <a:r>
              <a:rPr lang="en-US" sz="2400" dirty="0">
                <a:latin typeface="Arial" panose="020B0604020202020204" pitchFamily="34" charset="0"/>
                <a:cs typeface="Arial" panose="020B0604020202020204" pitchFamily="34" charset="0"/>
              </a:rPr>
              <a:t>			</a:t>
            </a:r>
            <a:r>
              <a:rPr lang="en-US" sz="2400" dirty="0">
                <a:solidFill>
                  <a:srgbClr val="000000"/>
                </a:solidFill>
                <a:latin typeface="Arial" panose="020B0604020202020204" pitchFamily="34" charset="0"/>
                <a:cs typeface="Arial" panose="020B0604020202020204" pitchFamily="34" charset="0"/>
              </a:rPr>
              <a:t>u</a:t>
            </a:r>
            <a:r>
              <a:rPr lang="en-US" sz="2400" baseline="-25000" dirty="0">
                <a:solidFill>
                  <a:srgbClr val="000000"/>
                </a:solidFill>
                <a:latin typeface="Arial" panose="020B0604020202020204" pitchFamily="34" charset="0"/>
                <a:cs typeface="Arial" panose="020B0604020202020204" pitchFamily="34" charset="0"/>
              </a:rPr>
              <a:t>3</a:t>
            </a:r>
            <a:r>
              <a:rPr lang="en-US" sz="2400" dirty="0">
                <a:solidFill>
                  <a:srgbClr val="000000"/>
                </a:solidFill>
                <a:latin typeface="Arial" panose="020B0604020202020204" pitchFamily="34" charset="0"/>
                <a:cs typeface="Arial" panose="020B0604020202020204" pitchFamily="34" charset="0"/>
              </a:rPr>
              <a:t> = 0,5 x </a:t>
            </a:r>
            <a:r>
              <a:rPr lang="en-US" sz="2400" dirty="0" err="1">
                <a:solidFill>
                  <a:srgbClr val="000000"/>
                </a:solidFill>
                <a:latin typeface="Arial" panose="020B0604020202020204" pitchFamily="34" charset="0"/>
                <a:cs typeface="Arial" panose="020B0604020202020204" pitchFamily="34" charset="0"/>
              </a:rPr>
              <a:t>resolusi</a:t>
            </a:r>
            <a:endParaRPr lang="en-US" sz="2400" dirty="0">
              <a:solidFill>
                <a:srgbClr val="000000"/>
              </a:solidFill>
              <a:latin typeface="Arial" panose="020B0604020202020204" pitchFamily="34" charset="0"/>
              <a:cs typeface="Arial" panose="020B0604020202020204" pitchFamily="34" charset="0"/>
            </a:endParaRPr>
          </a:p>
          <a:p>
            <a:pPr marL="457200" indent="-457200" eaLnBrk="1" fontAlgn="auto" hangingPunct="1">
              <a:spcAft>
                <a:spcPts val="0"/>
              </a:spcAft>
              <a:buFont typeface="Wingdings" pitchFamily="2" charset="2"/>
              <a:buNone/>
              <a:defRPr/>
            </a:pPr>
            <a:endParaRPr lang="en-US" sz="2400" dirty="0">
              <a:solidFill>
                <a:srgbClr val="000000"/>
              </a:solidFill>
              <a:latin typeface="Arial" panose="020B0604020202020204" pitchFamily="34" charset="0"/>
              <a:cs typeface="Arial" panose="020B0604020202020204" pitchFamily="34" charset="0"/>
            </a:endParaRPr>
          </a:p>
          <a:p>
            <a:pPr marL="457200" indent="-457200" eaLnBrk="1" fontAlgn="auto" hangingPunct="1">
              <a:spcAft>
                <a:spcPts val="0"/>
              </a:spcAft>
              <a:buFont typeface="Wingdings" pitchFamily="2" charset="2"/>
              <a:buNone/>
              <a:defRPr/>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Catatan</a:t>
            </a:r>
            <a:r>
              <a:rPr lang="en-US" sz="2400" dirty="0">
                <a:latin typeface="Arial" panose="020B0604020202020204" pitchFamily="34" charset="0"/>
                <a:cs typeface="Arial" panose="020B0604020202020204" pitchFamily="34" charset="0"/>
              </a:rPr>
              <a:t>:</a:t>
            </a:r>
          </a:p>
          <a:p>
            <a:pPr marL="457200" indent="-457200" eaLnBrk="1" fontAlgn="auto" hangingPunct="1">
              <a:spcAft>
                <a:spcPts val="0"/>
              </a:spcAft>
              <a:buFont typeface="Wingdings" pitchFamily="2" charset="2"/>
              <a:buNone/>
              <a:defRPr/>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Untuk</a:t>
            </a:r>
            <a:r>
              <a:rPr lang="en-US" sz="2400" dirty="0">
                <a:latin typeface="Arial" panose="020B0604020202020204" pitchFamily="34" charset="0"/>
                <a:cs typeface="Arial" panose="020B0604020202020204" pitchFamily="34" charset="0"/>
              </a:rPr>
              <a:t> micrometer </a:t>
            </a:r>
            <a:r>
              <a:rPr lang="en-US" sz="2400" dirty="0" err="1">
                <a:latin typeface="Arial" panose="020B0604020202020204" pitchFamily="34" charset="0"/>
                <a:cs typeface="Arial" panose="020B0604020202020204" pitchFamily="34" charset="0"/>
              </a:rPr>
              <a:t>dengan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resolusi</a:t>
            </a:r>
            <a:r>
              <a:rPr lang="en-US" sz="2400" dirty="0">
                <a:latin typeface="Arial" panose="020B0604020202020204" pitchFamily="34" charset="0"/>
                <a:cs typeface="Arial" panose="020B0604020202020204" pitchFamily="34" charset="0"/>
              </a:rPr>
              <a:t> 0.01 mm yang </a:t>
            </a:r>
            <a:r>
              <a:rPr lang="en-US" sz="2400" dirty="0" err="1">
                <a:latin typeface="Arial" panose="020B0604020202020204" pitchFamily="34" charset="0"/>
                <a:cs typeface="Arial" panose="020B0604020202020204" pitchFamily="34" charset="0"/>
              </a:rPr>
              <a:t>pembacaannya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dibagi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persepuluh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maka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daya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bacanya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adalah</a:t>
            </a:r>
            <a:r>
              <a:rPr lang="en-US" sz="2400" dirty="0">
                <a:latin typeface="Arial" panose="020B0604020202020204" pitchFamily="34" charset="0"/>
                <a:cs typeface="Arial" panose="020B0604020202020204" pitchFamily="34" charset="0"/>
              </a:rPr>
              <a:t> 0.001 mm.</a:t>
            </a:r>
          </a:p>
        </p:txBody>
      </p:sp>
      <p:graphicFrame>
        <p:nvGraphicFramePr>
          <p:cNvPr id="64515" name="Object 14"/>
          <p:cNvGraphicFramePr>
            <a:graphicFrameLocks noGrp="1" noChangeAspect="1"/>
          </p:cNvGraphicFramePr>
          <p:nvPr>
            <p:ph sz="quarter" idx="2"/>
            <p:extLst>
              <p:ext uri="{D42A27DB-BD31-4B8C-83A1-F6EECF244321}">
                <p14:modId xmlns:p14="http://schemas.microsoft.com/office/powerpoint/2010/main" val="1857314905"/>
              </p:ext>
            </p:extLst>
          </p:nvPr>
        </p:nvGraphicFramePr>
        <p:xfrm>
          <a:off x="3799974" y="4082257"/>
          <a:ext cx="457200" cy="457200"/>
        </p:xfrm>
        <a:graphic>
          <a:graphicData uri="http://schemas.openxmlformats.org/presentationml/2006/ole">
            <mc:AlternateContent xmlns:mc="http://schemas.openxmlformats.org/markup-compatibility/2006">
              <mc:Choice xmlns:v="urn:schemas-microsoft-com:vml" Requires="v">
                <p:oleObj spid="_x0000_s64577" name="Equation" r:id="rId3" imgW="228600" imgH="228600" progId="Equation.3">
                  <p:embed/>
                </p:oleObj>
              </mc:Choice>
              <mc:Fallback>
                <p:oleObj name="Equation" r:id="rId3" imgW="228600" imgH="2286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9974" y="4082257"/>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4517"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451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451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4520" name="Line 13"/>
          <p:cNvSpPr>
            <a:spLocks noChangeShapeType="1"/>
          </p:cNvSpPr>
          <p:nvPr/>
        </p:nvSpPr>
        <p:spPr bwMode="auto">
          <a:xfrm>
            <a:off x="2999874" y="4074820"/>
            <a:ext cx="20574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Rectangle 11">
            <a:extLst>
              <a:ext uri="{FF2B5EF4-FFF2-40B4-BE49-F238E27FC236}">
                <a16:creationId xmlns:a16="http://schemas.microsoft.com/office/drawing/2014/main" id="{77124234-1F59-4CA3-A9A7-7182F145349E}"/>
              </a:ext>
            </a:extLst>
          </p:cNvPr>
          <p:cNvSpPr/>
          <p:nvPr/>
        </p:nvSpPr>
        <p:spPr>
          <a:xfrm>
            <a:off x="0" y="0"/>
            <a:ext cx="685800" cy="3124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34154A13-313C-49A4-875A-0540F9F8C81B}"/>
              </a:ext>
            </a:extLst>
          </p:cNvPr>
          <p:cNvSpPr/>
          <p:nvPr/>
        </p:nvSpPr>
        <p:spPr>
          <a:xfrm>
            <a:off x="0" y="1295400"/>
            <a:ext cx="6477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95EC45CD-92DC-434F-B1FE-5CF52BB9A39D}"/>
              </a:ext>
            </a:extLst>
          </p:cNvPr>
          <p:cNvSpPr/>
          <p:nvPr/>
        </p:nvSpPr>
        <p:spPr>
          <a:xfrm>
            <a:off x="6705600" y="6477000"/>
            <a:ext cx="2438400" cy="381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Footer Placeholder 1">
            <a:extLst>
              <a:ext uri="{FF2B5EF4-FFF2-40B4-BE49-F238E27FC236}">
                <a16:creationId xmlns:a16="http://schemas.microsoft.com/office/drawing/2014/main" id="{E5D1DF8B-4647-4F09-B0A9-4201F7E378B7}"/>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67BBE8CB-CACF-44C2-BA92-7AE9F84A91BC}"/>
              </a:ext>
            </a:extLst>
          </p:cNvPr>
          <p:cNvSpPr>
            <a:spLocks noGrp="1"/>
          </p:cNvSpPr>
          <p:nvPr>
            <p:ph type="sldNum" sz="quarter" idx="12"/>
          </p:nvPr>
        </p:nvSpPr>
        <p:spPr/>
        <p:txBody>
          <a:bodyPr/>
          <a:lstStyle/>
          <a:p>
            <a:pPr>
              <a:defRPr/>
            </a:pPr>
            <a:fld id="{3C3CC788-34FA-452A-97A3-F41E5049DB87}" type="slidenum">
              <a:rPr lang="en-US" altLang="en-US" smtClean="0"/>
              <a:pPr>
                <a:defRPr/>
              </a:pPr>
              <a:t>55</a:t>
            </a:fld>
            <a:endParaRPr lang="en-US" altLang="en-US"/>
          </a:p>
        </p:txBody>
      </p:sp>
    </p:spTree>
  </p:cSld>
  <p:clrMapOvr>
    <a:masterClrMapping/>
  </p:clrMapOvr>
  <p:transition spd="slow">
    <p:pull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7">
            <a:extLst>
              <a:ext uri="{FF2B5EF4-FFF2-40B4-BE49-F238E27FC236}">
                <a16:creationId xmlns:a16="http://schemas.microsoft.com/office/drawing/2014/main" id="{5CE3BCFC-B5DA-4EF1-B32F-EA7F162648DC}"/>
              </a:ext>
            </a:extLst>
          </p:cNvPr>
          <p:cNvSpPr>
            <a:spLocks noGrp="1" noChangeArrowheads="1"/>
          </p:cNvSpPr>
          <p:nvPr>
            <p:ph type="body" sz="half" idx="1"/>
          </p:nvPr>
        </p:nvSpPr>
        <p:spPr>
          <a:xfrm>
            <a:off x="830263" y="228600"/>
            <a:ext cx="8229600" cy="3249613"/>
          </a:xfrm>
        </p:spPr>
        <p:txBody>
          <a:bodyPr rtlCol="0">
            <a:normAutofit fontScale="62500" lnSpcReduction="20000"/>
          </a:bodyPr>
          <a:lstStyle/>
          <a:p>
            <a:pPr marL="457200" indent="-457200" eaLnBrk="1" fontAlgn="auto" hangingPunct="1">
              <a:spcAft>
                <a:spcPts val="0"/>
              </a:spcAft>
              <a:buFont typeface="Wingdings" pitchFamily="2" charset="2"/>
              <a:buNone/>
              <a:defRPr/>
            </a:pPr>
            <a:r>
              <a:rPr lang="en-US" sz="3800" b="1" i="1" dirty="0" err="1">
                <a:solidFill>
                  <a:srgbClr val="000000"/>
                </a:solidFill>
                <a:latin typeface="Trebuchet MS" pitchFamily="34" charset="0"/>
              </a:rPr>
              <a:t>Ketidakpastian</a:t>
            </a:r>
            <a:r>
              <a:rPr lang="en-US" sz="3800" b="1" i="1" dirty="0">
                <a:solidFill>
                  <a:srgbClr val="000000"/>
                </a:solidFill>
                <a:latin typeface="Trebuchet MS" pitchFamily="34" charset="0"/>
              </a:rPr>
              <a:t> </a:t>
            </a:r>
            <a:r>
              <a:rPr lang="en-US" sz="3800" b="1" i="1" dirty="0" err="1">
                <a:solidFill>
                  <a:srgbClr val="000000"/>
                </a:solidFill>
                <a:latin typeface="Trebuchet MS" pitchFamily="34" charset="0"/>
              </a:rPr>
              <a:t>pengaruh</a:t>
            </a:r>
            <a:r>
              <a:rPr lang="en-US" sz="3800" b="1" i="1" dirty="0">
                <a:solidFill>
                  <a:srgbClr val="000000"/>
                </a:solidFill>
                <a:latin typeface="Trebuchet MS" pitchFamily="34" charset="0"/>
              </a:rPr>
              <a:t> </a:t>
            </a:r>
            <a:r>
              <a:rPr lang="en-US" sz="3800" b="1" i="1" dirty="0" err="1">
                <a:solidFill>
                  <a:srgbClr val="000000"/>
                </a:solidFill>
                <a:latin typeface="Trebuchet MS" pitchFamily="34" charset="0"/>
              </a:rPr>
              <a:t>suhu</a:t>
            </a:r>
            <a:r>
              <a:rPr lang="en-US" sz="3800" b="1" i="1" dirty="0">
                <a:solidFill>
                  <a:srgbClr val="000000"/>
                </a:solidFill>
                <a:latin typeface="Trebuchet MS" pitchFamily="34" charset="0"/>
              </a:rPr>
              <a:t> (u</a:t>
            </a:r>
            <a:r>
              <a:rPr lang="en-US" sz="3800" b="1" i="1" baseline="-25000" dirty="0">
                <a:solidFill>
                  <a:srgbClr val="000000"/>
                </a:solidFill>
                <a:latin typeface="Trebuchet MS" pitchFamily="34" charset="0"/>
              </a:rPr>
              <a:t>4</a:t>
            </a:r>
            <a:r>
              <a:rPr lang="en-US" sz="3800" b="1" i="1" dirty="0">
                <a:solidFill>
                  <a:srgbClr val="000000"/>
                </a:solidFill>
                <a:latin typeface="Trebuchet MS" pitchFamily="34" charset="0"/>
              </a:rPr>
              <a:t>)</a:t>
            </a:r>
          </a:p>
          <a:p>
            <a:pPr marL="457200" indent="-457200" eaLnBrk="1" fontAlgn="auto" hangingPunct="1">
              <a:spcAft>
                <a:spcPts val="0"/>
              </a:spcAft>
              <a:buFont typeface="Arial" panose="020B0604020202020204" pitchFamily="34" charset="0"/>
              <a:buNone/>
              <a:defRPr/>
            </a:pPr>
            <a:r>
              <a:rPr lang="en-US" sz="3800" b="1" i="1" dirty="0">
                <a:solidFill>
                  <a:srgbClr val="000000"/>
                </a:solidFill>
                <a:latin typeface="Trebuchet MS" pitchFamily="34" charset="0"/>
              </a:rPr>
              <a:t>dan </a:t>
            </a:r>
            <a:r>
              <a:rPr lang="en-US" sz="3800" b="1" i="1" dirty="0" err="1">
                <a:solidFill>
                  <a:srgbClr val="000000"/>
                </a:solidFill>
                <a:latin typeface="Trebuchet MS" pitchFamily="34" charset="0"/>
              </a:rPr>
              <a:t>koreksi</a:t>
            </a:r>
            <a:r>
              <a:rPr lang="en-US" sz="3800" b="1" i="1" dirty="0">
                <a:solidFill>
                  <a:srgbClr val="000000"/>
                </a:solidFill>
                <a:latin typeface="Trebuchet MS" pitchFamily="34" charset="0"/>
              </a:rPr>
              <a:t> </a:t>
            </a:r>
            <a:r>
              <a:rPr lang="en-US" sz="3800" b="1" i="1" dirty="0" err="1">
                <a:solidFill>
                  <a:srgbClr val="000000"/>
                </a:solidFill>
                <a:latin typeface="Trebuchet MS" pitchFamily="34" charset="0"/>
              </a:rPr>
              <a:t>mekanik</a:t>
            </a:r>
            <a:r>
              <a:rPr lang="en-US" sz="3800" b="1" i="1" dirty="0">
                <a:solidFill>
                  <a:srgbClr val="000000"/>
                </a:solidFill>
                <a:latin typeface="Trebuchet MS" pitchFamily="34" charset="0"/>
              </a:rPr>
              <a:t> (u</a:t>
            </a:r>
            <a:r>
              <a:rPr lang="en-US" sz="3800" b="1" i="1" baseline="-25000" dirty="0">
                <a:solidFill>
                  <a:srgbClr val="000000"/>
                </a:solidFill>
                <a:latin typeface="Trebuchet MS" pitchFamily="34" charset="0"/>
              </a:rPr>
              <a:t>5</a:t>
            </a:r>
            <a:r>
              <a:rPr lang="en-US" sz="3800" b="1" i="1" dirty="0">
                <a:solidFill>
                  <a:srgbClr val="000000"/>
                </a:solidFill>
                <a:latin typeface="Trebuchet MS" pitchFamily="34" charset="0"/>
              </a:rPr>
              <a:t>)</a:t>
            </a:r>
          </a:p>
          <a:p>
            <a:pPr marL="457200" indent="-457200" eaLnBrk="1" fontAlgn="auto" hangingPunct="1">
              <a:spcAft>
                <a:spcPts val="0"/>
              </a:spcAft>
              <a:buFont typeface="Wingdings" pitchFamily="2" charset="2"/>
              <a:buNone/>
              <a:defRPr/>
            </a:pPr>
            <a:endParaRPr lang="en-US" sz="2400" b="1"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endParaRPr lang="en-US" sz="2400" b="1"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r>
              <a:rPr lang="en-US" sz="2400" b="1" i="1" dirty="0">
                <a:solidFill>
                  <a:schemeClr val="hlink"/>
                </a:solidFill>
                <a:latin typeface="Trebuchet MS" pitchFamily="34" charset="0"/>
              </a:rPr>
              <a:t>	</a:t>
            </a:r>
          </a:p>
          <a:p>
            <a:pPr marL="457200" indent="-457200" eaLnBrk="1" fontAlgn="auto" hangingPunct="1">
              <a:spcAft>
                <a:spcPts val="0"/>
              </a:spcAft>
              <a:buFont typeface="Wingdings" pitchFamily="2" charset="2"/>
              <a:buNone/>
              <a:defRPr/>
            </a:pPr>
            <a:r>
              <a:rPr lang="en-US" sz="2400" b="1" i="1" dirty="0">
                <a:solidFill>
                  <a:schemeClr val="hlink"/>
                </a:solidFill>
                <a:latin typeface="Trebuchet MS" pitchFamily="34" charset="0"/>
              </a:rPr>
              <a:t>	</a:t>
            </a:r>
            <a:endParaRPr lang="en-US" sz="2400" i="1" dirty="0">
              <a:solidFill>
                <a:srgbClr val="000000"/>
              </a:solidFill>
              <a:latin typeface="Trebuchet MS" pitchFamily="34" charset="0"/>
            </a:endParaRPr>
          </a:p>
          <a:p>
            <a:pPr marL="457200" indent="-457200" eaLnBrk="1" fontAlgn="auto" hangingPunct="1">
              <a:spcAft>
                <a:spcPts val="0"/>
              </a:spcAft>
              <a:buFont typeface="Wingdings" pitchFamily="2" charset="2"/>
              <a:buNone/>
              <a:defRPr/>
            </a:pPr>
            <a:r>
              <a:rPr lang="en-US" sz="2400" i="1" dirty="0">
                <a:latin typeface="Trebuchet MS" pitchFamily="34" charset="0"/>
              </a:rPr>
              <a:t>	</a:t>
            </a:r>
          </a:p>
          <a:p>
            <a:pPr marL="457200" indent="-457200" eaLnBrk="1" fontAlgn="auto" hangingPunct="1">
              <a:spcAft>
                <a:spcPts val="0"/>
              </a:spcAft>
              <a:buFont typeface="Wingdings" pitchFamily="2" charset="2"/>
              <a:buNone/>
              <a:defRPr/>
            </a:pPr>
            <a:endParaRPr lang="en-US" sz="2400" i="1" dirty="0">
              <a:latin typeface="Trebuchet MS" pitchFamily="34" charset="0"/>
            </a:endParaRPr>
          </a:p>
          <a:p>
            <a:pPr marL="457200" indent="-457200" eaLnBrk="1" fontAlgn="auto" hangingPunct="1">
              <a:spcAft>
                <a:spcPts val="0"/>
              </a:spcAft>
              <a:buFont typeface="Wingdings" pitchFamily="2" charset="2"/>
              <a:buNone/>
              <a:defRPr/>
            </a:pPr>
            <a:endParaRPr lang="en-US" sz="2400" i="1" dirty="0">
              <a:latin typeface="Trebuchet MS" pitchFamily="34" charset="0"/>
            </a:endParaRPr>
          </a:p>
          <a:p>
            <a:pPr marL="457200" indent="-457200" eaLnBrk="1" fontAlgn="auto" hangingPunct="1">
              <a:spcAft>
                <a:spcPts val="0"/>
              </a:spcAft>
              <a:buFont typeface="Wingdings" pitchFamily="2" charset="2"/>
              <a:buNone/>
              <a:defRPr/>
            </a:pPr>
            <a:r>
              <a:rPr lang="en-US" sz="2400" i="1" dirty="0">
                <a:latin typeface="Trebuchet MS" pitchFamily="34" charset="0"/>
              </a:rPr>
              <a:t>		</a:t>
            </a:r>
          </a:p>
          <a:p>
            <a:pPr marL="457200" indent="-457200" eaLnBrk="1" fontAlgn="auto" hangingPunct="1">
              <a:spcAft>
                <a:spcPts val="0"/>
              </a:spcAft>
              <a:buFont typeface="Wingdings" pitchFamily="2" charset="2"/>
              <a:buNone/>
              <a:defRPr/>
            </a:pPr>
            <a:r>
              <a:rPr lang="en-US" sz="2400" i="1" dirty="0">
                <a:latin typeface="Trebuchet MS" pitchFamily="34" charset="0"/>
              </a:rPr>
              <a:t>			</a:t>
            </a:r>
            <a:r>
              <a:rPr lang="en-US" sz="2400" b="1" i="1" dirty="0">
                <a:solidFill>
                  <a:srgbClr val="000000"/>
                </a:solidFill>
                <a:latin typeface="Trebuchet MS" pitchFamily="34" charset="0"/>
              </a:rPr>
              <a:t>	</a:t>
            </a:r>
            <a:endParaRPr lang="en-US" sz="2400" dirty="0">
              <a:latin typeface="Trebuchet MS" pitchFamily="34" charset="0"/>
            </a:endParaRPr>
          </a:p>
        </p:txBody>
      </p:sp>
      <p:sp>
        <p:nvSpPr>
          <p:cNvPr id="6553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5540"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554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554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12" name="Rectangle 11">
            <a:extLst>
              <a:ext uri="{FF2B5EF4-FFF2-40B4-BE49-F238E27FC236}">
                <a16:creationId xmlns:a16="http://schemas.microsoft.com/office/drawing/2014/main" id="{77124234-1F59-4CA3-A9A7-7182F145349E}"/>
              </a:ext>
            </a:extLst>
          </p:cNvPr>
          <p:cNvSpPr/>
          <p:nvPr/>
        </p:nvSpPr>
        <p:spPr>
          <a:xfrm>
            <a:off x="0" y="0"/>
            <a:ext cx="685800" cy="3124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34154A13-313C-49A4-875A-0540F9F8C81B}"/>
              </a:ext>
            </a:extLst>
          </p:cNvPr>
          <p:cNvSpPr/>
          <p:nvPr/>
        </p:nvSpPr>
        <p:spPr>
          <a:xfrm>
            <a:off x="0" y="1295400"/>
            <a:ext cx="6477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95EC45CD-92DC-434F-B1FE-5CF52BB9A39D}"/>
              </a:ext>
            </a:extLst>
          </p:cNvPr>
          <p:cNvSpPr/>
          <p:nvPr/>
        </p:nvSpPr>
        <p:spPr>
          <a:xfrm>
            <a:off x="6705600" y="6477000"/>
            <a:ext cx="2438400" cy="381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546" name="Rectangle 3"/>
          <p:cNvSpPr>
            <a:spLocks noChangeArrowheads="1"/>
          </p:cNvSpPr>
          <p:nvPr/>
        </p:nvSpPr>
        <p:spPr bwMode="auto">
          <a:xfrm>
            <a:off x="608013" y="1527175"/>
            <a:ext cx="79263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1746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id-ID" altLang="en-US"/>
              <a:t>Ketidakpastian baku akibat </a:t>
            </a:r>
            <a:r>
              <a:rPr lang="en-US" altLang="en-US"/>
              <a:t>pengaruh suhu </a:t>
            </a:r>
            <a:r>
              <a:rPr lang="id-ID" altLang="en-US"/>
              <a:t>mempunyai distribusi rectangular dengan rentang (range) selisih CTE diasumsikan sebesar </a:t>
            </a:r>
            <a:r>
              <a:rPr lang="id-ID" altLang="en-US">
                <a:sym typeface="Symbol" panose="05050102010706020507" pitchFamily="18" charset="2"/>
              </a:rPr>
              <a:t></a:t>
            </a:r>
            <a:r>
              <a:rPr lang="id-ID" altLang="en-US"/>
              <a:t> </a:t>
            </a:r>
            <a:r>
              <a:rPr lang="en-US" altLang="en-US"/>
              <a:t>1</a:t>
            </a:r>
            <a:r>
              <a:rPr lang="id-ID" altLang="en-US"/>
              <a:t> × 10</a:t>
            </a:r>
            <a:r>
              <a:rPr lang="id-ID" altLang="en-US" baseline="30000"/>
              <a:t>-6 </a:t>
            </a:r>
            <a:r>
              <a:rPr lang="id-ID" altLang="en-US"/>
              <a:t>/°C, maka:</a:t>
            </a:r>
          </a:p>
        </p:txBody>
      </p:sp>
      <p:graphicFrame>
        <p:nvGraphicFramePr>
          <p:cNvPr id="65547" name="Object 3"/>
          <p:cNvGraphicFramePr>
            <a:graphicFrameLocks noChangeAspect="1"/>
          </p:cNvGraphicFramePr>
          <p:nvPr/>
        </p:nvGraphicFramePr>
        <p:xfrm>
          <a:off x="3506788" y="2282825"/>
          <a:ext cx="2060575" cy="928688"/>
        </p:xfrm>
        <a:graphic>
          <a:graphicData uri="http://schemas.openxmlformats.org/presentationml/2006/ole">
            <mc:AlternateContent xmlns:mc="http://schemas.openxmlformats.org/markup-compatibility/2006">
              <mc:Choice xmlns:v="urn:schemas-microsoft-com:vml" Requires="v">
                <p:oleObj spid="_x0000_s65656" name="Equation" r:id="rId3" imgW="990360" imgH="444240" progId="Equation.3">
                  <p:embed/>
                </p:oleObj>
              </mc:Choice>
              <mc:Fallback>
                <p:oleObj name="Equation" r:id="rId3" imgW="990360" imgH="4442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788" y="2282825"/>
                        <a:ext cx="2060575"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8" name="Rectangle 4"/>
          <p:cNvSpPr>
            <a:spLocks noChangeArrowheads="1"/>
          </p:cNvSpPr>
          <p:nvPr/>
        </p:nvSpPr>
        <p:spPr bwMode="auto">
          <a:xfrm>
            <a:off x="576263" y="3184525"/>
            <a:ext cx="770572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2706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dirty="0" err="1"/>
              <a:t>Dengan</a:t>
            </a:r>
            <a:r>
              <a:rPr lang="en-US" altLang="en-US" dirty="0"/>
              <a:t> </a:t>
            </a:r>
            <a:r>
              <a:rPr lang="en-US" altLang="en-US" dirty="0" err="1"/>
              <a:t>koefisien</a:t>
            </a:r>
            <a:r>
              <a:rPr lang="en-US" altLang="en-US" dirty="0"/>
              <a:t> </a:t>
            </a:r>
            <a:r>
              <a:rPr lang="en-US" altLang="en-US" dirty="0" err="1"/>
              <a:t>sensitifitas</a:t>
            </a:r>
            <a:r>
              <a:rPr lang="en-US" altLang="en-US" dirty="0"/>
              <a:t> </a:t>
            </a:r>
            <a:r>
              <a:rPr lang="en-US" altLang="en-US" dirty="0" err="1"/>
              <a:t>sebesar</a:t>
            </a:r>
            <a:r>
              <a:rPr lang="en-US" altLang="en-US" dirty="0"/>
              <a:t> L x (t-20)°C</a:t>
            </a:r>
          </a:p>
          <a:p>
            <a:pPr algn="just"/>
            <a:endParaRPr lang="en-US" altLang="en-US" dirty="0"/>
          </a:p>
          <a:p>
            <a:pPr algn="just"/>
            <a:r>
              <a:rPr lang="id-ID" altLang="en-US" dirty="0"/>
              <a:t>Ketidakpastian baku akibat </a:t>
            </a:r>
            <a:r>
              <a:rPr lang="en-US" altLang="en-US" dirty="0" err="1"/>
              <a:t>koreksi</a:t>
            </a:r>
            <a:r>
              <a:rPr lang="en-US" altLang="en-US" dirty="0"/>
              <a:t> </a:t>
            </a:r>
            <a:r>
              <a:rPr lang="en-US" altLang="en-US" dirty="0" err="1"/>
              <a:t>mekanik</a:t>
            </a:r>
            <a:r>
              <a:rPr lang="id-ID" altLang="en-US" dirty="0"/>
              <a:t> diestimasi sebesar minimal </a:t>
            </a:r>
            <a:r>
              <a:rPr lang="en-US" altLang="en-US" dirty="0"/>
              <a:t>0.5</a:t>
            </a:r>
            <a:r>
              <a:rPr lang="id-ID" altLang="en-US" dirty="0"/>
              <a:t> μm</a:t>
            </a:r>
            <a:r>
              <a:rPr lang="id-ID" altLang="en-US" baseline="30000" dirty="0"/>
              <a:t>*)</a:t>
            </a:r>
            <a:r>
              <a:rPr lang="id-ID" altLang="en-US" b="1" dirty="0"/>
              <a:t> </a:t>
            </a:r>
            <a:r>
              <a:rPr lang="id-ID" altLang="en-US" dirty="0"/>
              <a:t>dan mempunyai distribusi rectangular, maka:</a:t>
            </a:r>
          </a:p>
          <a:p>
            <a:pPr algn="just"/>
            <a:endParaRPr lang="id-ID" altLang="en-US" dirty="0"/>
          </a:p>
          <a:p>
            <a:pPr algn="just"/>
            <a:endParaRPr lang="id-ID" altLang="en-US" dirty="0"/>
          </a:p>
          <a:p>
            <a:pPr algn="just"/>
            <a:endParaRPr lang="id-ID" altLang="en-US" dirty="0"/>
          </a:p>
          <a:p>
            <a:pPr algn="just"/>
            <a:endParaRPr lang="id-ID" altLang="en-US" dirty="0"/>
          </a:p>
          <a:p>
            <a:pPr algn="just"/>
            <a:endParaRPr lang="id-ID" altLang="en-US" dirty="0"/>
          </a:p>
          <a:p>
            <a:pPr algn="just"/>
            <a:r>
              <a:rPr lang="en-US" altLang="en-US" sz="1400" dirty="0"/>
              <a:t>*) </a:t>
            </a:r>
            <a:r>
              <a:rPr lang="en-US" altLang="en-US" sz="1400" dirty="0" err="1"/>
              <a:t>nilai</a:t>
            </a:r>
            <a:r>
              <a:rPr lang="en-US" altLang="en-US" sz="1400" dirty="0"/>
              <a:t> </a:t>
            </a:r>
            <a:r>
              <a:rPr lang="en-US" altLang="en-US" sz="1400" dirty="0" err="1"/>
              <a:t>ini</a:t>
            </a:r>
            <a:r>
              <a:rPr lang="en-US" altLang="en-US" sz="1400" dirty="0"/>
              <a:t> </a:t>
            </a:r>
            <a:r>
              <a:rPr lang="en-US" altLang="en-US" sz="1400" dirty="0" err="1"/>
              <a:t>bisa</a:t>
            </a:r>
            <a:r>
              <a:rPr lang="en-US" altLang="en-US" sz="1400" dirty="0"/>
              <a:t> </a:t>
            </a:r>
            <a:r>
              <a:rPr lang="en-US" altLang="en-US" sz="1400" dirty="0" err="1"/>
              <a:t>berbeda</a:t>
            </a:r>
            <a:r>
              <a:rPr lang="en-US" altLang="en-US" sz="1400" dirty="0"/>
              <a:t> </a:t>
            </a:r>
            <a:r>
              <a:rPr lang="en-US" altLang="en-US" sz="1400" dirty="0" err="1"/>
              <a:t>tergantung</a:t>
            </a:r>
            <a:r>
              <a:rPr lang="en-US" altLang="en-US" sz="1400" dirty="0"/>
              <a:t> </a:t>
            </a:r>
            <a:r>
              <a:rPr lang="en-US" altLang="en-US" sz="1400" dirty="0" err="1"/>
              <a:t>acuan</a:t>
            </a:r>
            <a:r>
              <a:rPr lang="en-US" altLang="en-US" sz="1400" dirty="0"/>
              <a:t>/</a:t>
            </a:r>
            <a:r>
              <a:rPr lang="en-US" altLang="en-US" sz="1400" dirty="0" err="1"/>
              <a:t>referensi</a:t>
            </a:r>
            <a:r>
              <a:rPr lang="en-US" altLang="en-US" sz="1400" dirty="0"/>
              <a:t> yang </a:t>
            </a:r>
            <a:r>
              <a:rPr lang="en-US" altLang="en-US" sz="1400" dirty="0" err="1"/>
              <a:t>digunakan</a:t>
            </a:r>
            <a:r>
              <a:rPr lang="en-US" altLang="en-US" sz="1400" dirty="0"/>
              <a:t>.</a:t>
            </a:r>
            <a:endParaRPr lang="id-ID" altLang="en-US" sz="1400" dirty="0"/>
          </a:p>
        </p:txBody>
      </p:sp>
      <p:graphicFrame>
        <p:nvGraphicFramePr>
          <p:cNvPr id="65549" name="Object 1"/>
          <p:cNvGraphicFramePr>
            <a:graphicFrameLocks noChangeAspect="1"/>
          </p:cNvGraphicFramePr>
          <p:nvPr/>
        </p:nvGraphicFramePr>
        <p:xfrm>
          <a:off x="3746500" y="4567238"/>
          <a:ext cx="1651000" cy="900112"/>
        </p:xfrm>
        <a:graphic>
          <a:graphicData uri="http://schemas.openxmlformats.org/presentationml/2006/ole">
            <mc:AlternateContent xmlns:mc="http://schemas.openxmlformats.org/markup-compatibility/2006">
              <mc:Choice xmlns:v="urn:schemas-microsoft-com:vml" Requires="v">
                <p:oleObj spid="_x0000_s65657" name="Equation" r:id="rId5" imgW="761760" imgH="419040" progId="Equation.3">
                  <p:embed/>
                </p:oleObj>
              </mc:Choice>
              <mc:Fallback>
                <p:oleObj name="Equation" r:id="rId5" imgW="761760" imgH="41904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6500" y="4567238"/>
                        <a:ext cx="165100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662FAC0D-3A6C-4478-ACC9-E977BF9B36EC}"/>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E2436AE8-D2E8-4049-ACE2-00FBEECDD04D}"/>
              </a:ext>
            </a:extLst>
          </p:cNvPr>
          <p:cNvSpPr>
            <a:spLocks noGrp="1"/>
          </p:cNvSpPr>
          <p:nvPr>
            <p:ph type="sldNum" sz="quarter" idx="12"/>
          </p:nvPr>
        </p:nvSpPr>
        <p:spPr/>
        <p:txBody>
          <a:bodyPr/>
          <a:lstStyle/>
          <a:p>
            <a:pPr>
              <a:defRPr/>
            </a:pPr>
            <a:fld id="{3C3CC788-34FA-452A-97A3-F41E5049DB87}" type="slidenum">
              <a:rPr lang="en-US" altLang="en-US" smtClean="0"/>
              <a:pPr>
                <a:defRPr/>
              </a:pPr>
              <a:t>56</a:t>
            </a:fld>
            <a:endParaRPr lang="en-US" altLang="en-US"/>
          </a:p>
        </p:txBody>
      </p:sp>
    </p:spTree>
  </p:cSld>
  <p:clrMapOvr>
    <a:masterClrMapping/>
  </p:clrMapOvr>
  <p:transition spd="slow">
    <p:pull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p:cNvSpPr>
          <p:nvPr>
            <p:ph type="body" sz="half" idx="1"/>
          </p:nvPr>
        </p:nvSpPr>
        <p:spPr>
          <a:xfrm>
            <a:off x="914400" y="762000"/>
            <a:ext cx="7772400" cy="5216525"/>
          </a:xfrm>
        </p:spPr>
        <p:txBody>
          <a:bodyPr/>
          <a:lstStyle/>
          <a:p>
            <a:pPr marL="457200" indent="-457200" eaLnBrk="1" hangingPunct="1">
              <a:buFont typeface="Wingdings" panose="05000000000000000000" pitchFamily="2" charset="2"/>
              <a:buNone/>
            </a:pPr>
            <a:r>
              <a:rPr lang="id-ID" altLang="en-US" sz="2400" b="1" i="1">
                <a:solidFill>
                  <a:srgbClr val="000000"/>
                </a:solidFill>
                <a:latin typeface="Trebuchet MS" panose="020B0603020202020204" pitchFamily="34" charset="0"/>
              </a:rPr>
              <a:t> </a:t>
            </a:r>
            <a:r>
              <a:rPr lang="en-US" altLang="en-US" sz="2400" b="1" i="1">
                <a:solidFill>
                  <a:srgbClr val="000000"/>
                </a:solidFill>
                <a:latin typeface="Trebuchet MS" panose="020B0603020202020204" pitchFamily="34" charset="0"/>
              </a:rPr>
              <a:t>Ketidakpastian Bentangan (U)</a:t>
            </a:r>
          </a:p>
          <a:p>
            <a:pPr marL="457200" indent="-457200" eaLnBrk="1" hangingPunct="1">
              <a:buFont typeface="Wingdings" panose="05000000000000000000" pitchFamily="2" charset="2"/>
              <a:buNone/>
            </a:pPr>
            <a:r>
              <a:rPr lang="en-US" altLang="en-US" sz="2400" b="1" i="1">
                <a:solidFill>
                  <a:schemeClr val="hlink"/>
                </a:solidFill>
                <a:latin typeface="Trebuchet MS" panose="020B0603020202020204" pitchFamily="34" charset="0"/>
              </a:rPr>
              <a:t>	</a:t>
            </a:r>
          </a:p>
          <a:p>
            <a:pPr marL="457200" indent="-457200" eaLnBrk="1" hangingPunct="1">
              <a:buFont typeface="Wingdings" panose="05000000000000000000" pitchFamily="2" charset="2"/>
              <a:buNone/>
            </a:pPr>
            <a:r>
              <a:rPr lang="en-US" altLang="en-US" sz="2400" b="1" i="1">
                <a:solidFill>
                  <a:schemeClr val="hlink"/>
                </a:solidFill>
                <a:latin typeface="Trebuchet MS" panose="020B0603020202020204" pitchFamily="34" charset="0"/>
              </a:rPr>
              <a:t>	</a:t>
            </a:r>
            <a:r>
              <a:rPr lang="en-US" altLang="en-US" sz="2400" i="1">
                <a:latin typeface="Trebuchet MS" panose="020B0603020202020204" pitchFamily="34" charset="0"/>
              </a:rPr>
              <a:t>Ketidakpastian baku gabungan (</a:t>
            </a:r>
            <a:r>
              <a:rPr lang="en-US" altLang="en-US" sz="2400" i="1">
                <a:solidFill>
                  <a:srgbClr val="000000"/>
                </a:solidFill>
                <a:latin typeface="Trebuchet MS" panose="020B0603020202020204" pitchFamily="34" charset="0"/>
              </a:rPr>
              <a:t>u</a:t>
            </a:r>
            <a:r>
              <a:rPr lang="en-US" altLang="en-US" sz="2400" i="1" baseline="-25000">
                <a:solidFill>
                  <a:srgbClr val="000000"/>
                </a:solidFill>
                <a:latin typeface="Trebuchet MS" panose="020B0603020202020204" pitchFamily="34" charset="0"/>
              </a:rPr>
              <a:t>c</a:t>
            </a:r>
            <a:r>
              <a:rPr lang="en-US" altLang="en-US" sz="2400" i="1">
                <a:latin typeface="Trebuchet MS" panose="020B0603020202020204" pitchFamily="34" charset="0"/>
              </a:rPr>
              <a:t>)</a:t>
            </a:r>
            <a:r>
              <a:rPr lang="id-ID" altLang="en-US" sz="2400" i="1">
                <a:latin typeface="Trebuchet MS" panose="020B0603020202020204" pitchFamily="34" charset="0"/>
              </a:rPr>
              <a:t> </a:t>
            </a:r>
            <a:r>
              <a:rPr lang="en-US" altLang="en-US" sz="2400" i="1">
                <a:latin typeface="Trebuchet MS" panose="020B0603020202020204" pitchFamily="34" charset="0"/>
              </a:rPr>
              <a:t>micrometer :</a:t>
            </a:r>
          </a:p>
          <a:p>
            <a:pPr marL="457200" indent="-457200" eaLnBrk="1" hangingPunct="1">
              <a:buFont typeface="Wingdings" panose="05000000000000000000" pitchFamily="2" charset="2"/>
              <a:buNone/>
            </a:pPr>
            <a:endParaRPr lang="en-US" altLang="en-US" sz="2400" i="1">
              <a:latin typeface="Trebuchet MS" panose="020B0603020202020204" pitchFamily="34" charset="0"/>
            </a:endParaRP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p>
          <a:p>
            <a:pPr marL="457200" indent="-457200" eaLnBrk="1" hangingPunct="1">
              <a:buFont typeface="Wingdings" panose="05000000000000000000" pitchFamily="2" charset="2"/>
              <a:buNone/>
            </a:pPr>
            <a:r>
              <a:rPr lang="en-US" altLang="en-US" sz="2400" i="1">
                <a:latin typeface="Trebuchet MS" panose="020B0603020202020204" pitchFamily="34" charset="0"/>
              </a:rPr>
              <a:t>	Dengan asumsi mempunyai distribusi normal maka ketidakpastian bentangannya d</a:t>
            </a:r>
            <a:r>
              <a:rPr lang="id-ID" altLang="en-US" sz="2400" i="1">
                <a:latin typeface="Trebuchet MS" panose="020B0603020202020204" pitchFamily="34" charset="0"/>
              </a:rPr>
              <a:t>apa</a:t>
            </a:r>
            <a:r>
              <a:rPr lang="en-US" altLang="en-US" sz="2400" i="1">
                <a:latin typeface="Trebuchet MS" panose="020B0603020202020204" pitchFamily="34" charset="0"/>
              </a:rPr>
              <a:t>t diperoleh (dengan faktor cakupan, k = 2) :</a:t>
            </a:r>
          </a:p>
          <a:p>
            <a:pPr marL="457200" indent="-457200" algn="ctr" eaLnBrk="1" hangingPunct="1">
              <a:buFont typeface="Wingdings" panose="05000000000000000000" pitchFamily="2" charset="2"/>
              <a:buNone/>
            </a:pPr>
            <a:endParaRPr lang="id-ID" altLang="en-US" sz="2400" i="1">
              <a:latin typeface="Trebuchet MS" panose="020B0603020202020204" pitchFamily="34" charset="0"/>
            </a:endParaRPr>
          </a:p>
          <a:p>
            <a:pPr marL="457200" indent="-457200" algn="ctr" eaLnBrk="1" hangingPunct="1">
              <a:buFont typeface="Wingdings" panose="05000000000000000000" pitchFamily="2" charset="2"/>
              <a:buNone/>
            </a:pPr>
            <a:r>
              <a:rPr lang="en-US" altLang="en-US" sz="2400" i="1">
                <a:solidFill>
                  <a:srgbClr val="000000"/>
                </a:solidFill>
                <a:latin typeface="Trebuchet MS" panose="020B0603020202020204" pitchFamily="34" charset="0"/>
              </a:rPr>
              <a:t>U</a:t>
            </a:r>
            <a:r>
              <a:rPr lang="id-ID" altLang="en-US" sz="2400" i="1" baseline="-25000">
                <a:solidFill>
                  <a:srgbClr val="000000"/>
                </a:solidFill>
                <a:latin typeface="Trebuchet MS" panose="020B0603020202020204" pitchFamily="34" charset="0"/>
              </a:rPr>
              <a:t>e</a:t>
            </a:r>
            <a:r>
              <a:rPr lang="en-US" altLang="en-US" sz="2400" i="1">
                <a:solidFill>
                  <a:srgbClr val="000000"/>
                </a:solidFill>
                <a:latin typeface="Trebuchet MS" panose="020B0603020202020204" pitchFamily="34" charset="0"/>
              </a:rPr>
              <a:t> = </a:t>
            </a:r>
            <a:r>
              <a:rPr lang="id-ID" altLang="en-US" sz="2400" i="1">
                <a:solidFill>
                  <a:srgbClr val="000000"/>
                </a:solidFill>
                <a:latin typeface="Trebuchet MS" panose="020B0603020202020204" pitchFamily="34" charset="0"/>
              </a:rPr>
              <a:t>U</a:t>
            </a:r>
            <a:r>
              <a:rPr lang="en-US" altLang="en-US" sz="2400" i="1" baseline="-25000">
                <a:solidFill>
                  <a:srgbClr val="000000"/>
                </a:solidFill>
                <a:latin typeface="Trebuchet MS" panose="020B0603020202020204" pitchFamily="34" charset="0"/>
              </a:rPr>
              <a:t>c</a:t>
            </a:r>
            <a:r>
              <a:rPr lang="en-US" altLang="en-US" sz="2400" i="1">
                <a:solidFill>
                  <a:srgbClr val="000000"/>
                </a:solidFill>
                <a:latin typeface="Trebuchet MS" panose="020B0603020202020204" pitchFamily="34" charset="0"/>
              </a:rPr>
              <a:t> x 2</a:t>
            </a:r>
          </a:p>
          <a:p>
            <a:pPr marL="457200" indent="-457200" eaLnBrk="1" hangingPunct="1">
              <a:buFont typeface="Wingdings" panose="05000000000000000000" pitchFamily="2" charset="2"/>
              <a:buNone/>
            </a:pPr>
            <a:endParaRPr lang="en-US" altLang="en-US" sz="2400" i="1">
              <a:solidFill>
                <a:srgbClr val="000000"/>
              </a:solidFill>
              <a:latin typeface="Trebuchet MS" panose="020B0603020202020204" pitchFamily="34" charset="0"/>
            </a:endParaRPr>
          </a:p>
          <a:p>
            <a:pPr marL="457200" indent="-457200" eaLnBrk="1" hangingPunct="1">
              <a:buFont typeface="Wingdings" panose="05000000000000000000" pitchFamily="2" charset="2"/>
              <a:buNone/>
            </a:pPr>
            <a:r>
              <a:rPr lang="en-US" altLang="en-US" sz="2400" i="1">
                <a:latin typeface="Trebuchet MS" panose="020B0603020202020204" pitchFamily="34" charset="0"/>
              </a:rPr>
              <a:t>				</a:t>
            </a:r>
            <a:r>
              <a:rPr lang="en-US" altLang="en-US" sz="2400" b="1" i="1">
                <a:solidFill>
                  <a:srgbClr val="000000"/>
                </a:solidFill>
                <a:latin typeface="Trebuchet MS" panose="020B0603020202020204" pitchFamily="34" charset="0"/>
              </a:rPr>
              <a:t>	</a:t>
            </a:r>
            <a:endParaRPr lang="en-US" altLang="en-US" sz="2400">
              <a:latin typeface="Trebuchet MS" panose="020B0603020202020204" pitchFamily="34" charset="0"/>
            </a:endParaRPr>
          </a:p>
        </p:txBody>
      </p:sp>
      <p:sp>
        <p:nvSpPr>
          <p:cNvPr id="6656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6564" name="Rectangle 3"/>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656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6656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endParaRPr lang="id-ID" altLang="en-US" sz="1800">
              <a:latin typeface="Arial" panose="020B0604020202020204" pitchFamily="34" charset="0"/>
            </a:endParaRPr>
          </a:p>
        </p:txBody>
      </p:sp>
      <p:sp>
        <p:nvSpPr>
          <p:cNvPr id="11" name="Rectangle 10">
            <a:extLst>
              <a:ext uri="{FF2B5EF4-FFF2-40B4-BE49-F238E27FC236}">
                <a16:creationId xmlns:a16="http://schemas.microsoft.com/office/drawing/2014/main" id="{C83A4B1C-4AC8-4C85-BB92-7C6FD4CDB61E}"/>
              </a:ext>
            </a:extLst>
          </p:cNvPr>
          <p:cNvSpPr/>
          <p:nvPr/>
        </p:nvSpPr>
        <p:spPr>
          <a:xfrm>
            <a:off x="0" y="0"/>
            <a:ext cx="685800" cy="3124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a:extLst>
              <a:ext uri="{FF2B5EF4-FFF2-40B4-BE49-F238E27FC236}">
                <a16:creationId xmlns:a16="http://schemas.microsoft.com/office/drawing/2014/main" id="{43B9A64A-4F92-4584-89D8-15D5FE552F47}"/>
              </a:ext>
            </a:extLst>
          </p:cNvPr>
          <p:cNvSpPr/>
          <p:nvPr/>
        </p:nvSpPr>
        <p:spPr>
          <a:xfrm>
            <a:off x="0" y="1295400"/>
            <a:ext cx="6477000"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F813E190-9BB0-4E68-B64F-6EEFAB8D4189}"/>
              </a:ext>
            </a:extLst>
          </p:cNvPr>
          <p:cNvSpPr/>
          <p:nvPr/>
        </p:nvSpPr>
        <p:spPr>
          <a:xfrm>
            <a:off x="6705600" y="6477000"/>
            <a:ext cx="2438400" cy="381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66570" name="Object 1"/>
          <p:cNvGraphicFramePr>
            <a:graphicFrameLocks noChangeAspect="1"/>
          </p:cNvGraphicFramePr>
          <p:nvPr/>
        </p:nvGraphicFramePr>
        <p:xfrm>
          <a:off x="3238500" y="2103438"/>
          <a:ext cx="2809875" cy="1214437"/>
        </p:xfrm>
        <a:graphic>
          <a:graphicData uri="http://schemas.openxmlformats.org/presentationml/2006/ole">
            <mc:AlternateContent xmlns:mc="http://schemas.openxmlformats.org/markup-compatibility/2006">
              <mc:Choice xmlns:v="urn:schemas-microsoft-com:vml" Requires="v">
                <p:oleObj spid="_x0000_s66624" name="Equation" r:id="rId3" imgW="1129810" imgH="482391" progId="Equation.3">
                  <p:embed/>
                </p:oleObj>
              </mc:Choice>
              <mc:Fallback>
                <p:oleObj name="Equation" r:id="rId3" imgW="1129810" imgH="482391"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0" y="2103438"/>
                        <a:ext cx="2809875"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a:extLst>
              <a:ext uri="{FF2B5EF4-FFF2-40B4-BE49-F238E27FC236}">
                <a16:creationId xmlns:a16="http://schemas.microsoft.com/office/drawing/2014/main" id="{8DCAA5F9-A1BA-46CF-86E0-6FD450EAFF34}"/>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3DE2F42A-F64D-4D43-8754-6364778CEF1C}"/>
              </a:ext>
            </a:extLst>
          </p:cNvPr>
          <p:cNvSpPr>
            <a:spLocks noGrp="1"/>
          </p:cNvSpPr>
          <p:nvPr>
            <p:ph type="sldNum" sz="quarter" idx="12"/>
          </p:nvPr>
        </p:nvSpPr>
        <p:spPr/>
        <p:txBody>
          <a:bodyPr/>
          <a:lstStyle/>
          <a:p>
            <a:pPr>
              <a:defRPr/>
            </a:pPr>
            <a:fld id="{3C3CC788-34FA-452A-97A3-F41E5049DB87}" type="slidenum">
              <a:rPr lang="en-US" altLang="en-US" smtClean="0"/>
              <a:pPr>
                <a:defRPr/>
              </a:pPr>
              <a:t>57</a:t>
            </a:fld>
            <a:endParaRPr lang="en-US" altLang="en-US"/>
          </a:p>
        </p:txBody>
      </p:sp>
    </p:spTree>
  </p:cSld>
  <p:clrMapOvr>
    <a:masterClrMapping/>
  </p:clrMapOvr>
  <p:transition spd="slow">
    <p:pull dir="d"/>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2752F8-E361-4BC0-BF8B-12232BDEF238}"/>
              </a:ext>
            </a:extLst>
          </p:cNvPr>
          <p:cNvSpPr/>
          <p:nvPr/>
        </p:nvSpPr>
        <p:spPr>
          <a:xfrm>
            <a:off x="0" y="4953000"/>
            <a:ext cx="9144000" cy="1676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8" name="Straight Connector 7">
            <a:extLst>
              <a:ext uri="{FF2B5EF4-FFF2-40B4-BE49-F238E27FC236}">
                <a16:creationId xmlns:a16="http://schemas.microsoft.com/office/drawing/2014/main" id="{B5A29E43-FF08-434A-962B-7E637C420ADC}"/>
              </a:ext>
            </a:extLst>
          </p:cNvPr>
          <p:cNvCxnSpPr/>
          <p:nvPr/>
        </p:nvCxnSpPr>
        <p:spPr>
          <a:xfrm rot="5400000">
            <a:off x="5638800" y="5826125"/>
            <a:ext cx="12192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7588" name="TextBox 9"/>
          <p:cNvSpPr txBox="1">
            <a:spLocks noChangeArrowheads="1"/>
          </p:cNvSpPr>
          <p:nvPr/>
        </p:nvSpPr>
        <p:spPr bwMode="auto">
          <a:xfrm>
            <a:off x="-228600" y="5410200"/>
            <a:ext cx="2819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en-US" altLang="en-US" sz="1100">
                <a:solidFill>
                  <a:schemeClr val="bg1"/>
                </a:solidFill>
              </a:rPr>
              <a:t>MT. Haryono Square Lt.3A No.2</a:t>
            </a:r>
          </a:p>
          <a:p>
            <a:pPr algn="r"/>
            <a:r>
              <a:rPr lang="en-US" altLang="en-US" sz="1100">
                <a:solidFill>
                  <a:schemeClr val="bg1"/>
                </a:solidFill>
              </a:rPr>
              <a:t>Jl. MT. Haryono kav.10</a:t>
            </a:r>
          </a:p>
          <a:p>
            <a:pPr algn="r"/>
            <a:r>
              <a:rPr lang="en-US" altLang="en-US" sz="1100">
                <a:solidFill>
                  <a:schemeClr val="bg1"/>
                </a:solidFill>
              </a:rPr>
              <a:t>Jakarta Timur 13330</a:t>
            </a:r>
          </a:p>
          <a:p>
            <a:pPr algn="r"/>
            <a:r>
              <a:rPr lang="en-US" altLang="en-US" sz="1100">
                <a:solidFill>
                  <a:schemeClr val="bg1"/>
                </a:solidFill>
              </a:rPr>
              <a:t>Telp: 29067201 – 3 Fax: 29067204 </a:t>
            </a:r>
          </a:p>
          <a:p>
            <a:pPr algn="r"/>
            <a:r>
              <a:rPr lang="en-US" altLang="en-US" sz="1100">
                <a:solidFill>
                  <a:schemeClr val="bg1"/>
                </a:solidFill>
              </a:rPr>
              <a:t>Email : sspm@sentral-sistem.com</a:t>
            </a:r>
          </a:p>
          <a:p>
            <a:pPr algn="r"/>
            <a:r>
              <a:rPr lang="en-US" altLang="en-US" sz="1100">
                <a:solidFill>
                  <a:schemeClr val="bg1"/>
                </a:solidFill>
              </a:rPr>
              <a:t>www.sentral-sistem.com</a:t>
            </a:r>
          </a:p>
        </p:txBody>
      </p:sp>
      <p:sp>
        <p:nvSpPr>
          <p:cNvPr id="67589" name="TextBox 10"/>
          <p:cNvSpPr txBox="1">
            <a:spLocks noChangeArrowheads="1"/>
          </p:cNvSpPr>
          <p:nvPr/>
        </p:nvSpPr>
        <p:spPr bwMode="auto">
          <a:xfrm>
            <a:off x="6477000" y="5368925"/>
            <a:ext cx="2819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a:solidFill>
                  <a:schemeClr val="bg1"/>
                </a:solidFill>
              </a:rPr>
              <a:t>Cikarang Square Blok B No.11</a:t>
            </a:r>
          </a:p>
          <a:p>
            <a:r>
              <a:rPr lang="en-US" altLang="en-US" sz="1100">
                <a:solidFill>
                  <a:schemeClr val="bg1"/>
                </a:solidFill>
              </a:rPr>
              <a:t>Jl. Raya Cibarusah </a:t>
            </a:r>
          </a:p>
          <a:p>
            <a:r>
              <a:rPr lang="en-US" altLang="en-US" sz="1100">
                <a:solidFill>
                  <a:schemeClr val="bg1"/>
                </a:solidFill>
              </a:rPr>
              <a:t>Cikarang Selatan 17530</a:t>
            </a:r>
          </a:p>
          <a:p>
            <a:r>
              <a:rPr lang="en-US" altLang="en-US" sz="1100">
                <a:solidFill>
                  <a:schemeClr val="bg1"/>
                </a:solidFill>
              </a:rPr>
              <a:t>Telp: 021 89321314-5 Fax: 29067204 </a:t>
            </a:r>
          </a:p>
          <a:p>
            <a:r>
              <a:rPr lang="en-US" altLang="en-US" sz="1100">
                <a:solidFill>
                  <a:schemeClr val="bg1"/>
                </a:solidFill>
              </a:rPr>
              <a:t>Email : cs@sentralkalibrasi.co.id.</a:t>
            </a:r>
          </a:p>
          <a:p>
            <a:r>
              <a:rPr lang="en-US" altLang="en-US" sz="1100">
                <a:solidFill>
                  <a:schemeClr val="bg1"/>
                </a:solidFill>
              </a:rPr>
              <a:t>www.sentralkalibrasi.co.id</a:t>
            </a:r>
          </a:p>
        </p:txBody>
      </p:sp>
      <p:sp>
        <p:nvSpPr>
          <p:cNvPr id="67590" name="TextBox 11"/>
          <p:cNvSpPr txBox="1">
            <a:spLocks noChangeArrowheads="1"/>
          </p:cNvSpPr>
          <p:nvPr/>
        </p:nvSpPr>
        <p:spPr bwMode="auto">
          <a:xfrm>
            <a:off x="1476375" y="510222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u="sng">
                <a:solidFill>
                  <a:schemeClr val="bg1"/>
                </a:solidFill>
              </a:rPr>
              <a:t>Kantor Pusat</a:t>
            </a:r>
          </a:p>
        </p:txBody>
      </p:sp>
      <p:sp>
        <p:nvSpPr>
          <p:cNvPr id="67591" name="TextBox 12"/>
          <p:cNvSpPr txBox="1">
            <a:spLocks noChangeArrowheads="1"/>
          </p:cNvSpPr>
          <p:nvPr/>
        </p:nvSpPr>
        <p:spPr bwMode="auto">
          <a:xfrm>
            <a:off x="6477000" y="5064125"/>
            <a:ext cx="1174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u="sng">
                <a:solidFill>
                  <a:schemeClr val="bg1"/>
                </a:solidFill>
              </a:rPr>
              <a:t>Laboratorium</a:t>
            </a:r>
          </a:p>
        </p:txBody>
      </p:sp>
      <p:sp>
        <p:nvSpPr>
          <p:cNvPr id="67592" name="AutoShape 2" descr="data:image/png;base64,iVBORw0KGgoAAAANSUhEUgAAATYAAACjCAMAAAA3vsLfAAAAZlBMVEX///8zmcwsl8sdk8knlcoaksn6/f7o8/nv9/vh7/dLpNEumcyPw+C11+rd7fb4/P7W6fTK4vBhrdY5nc55uNuSxOGo0Oe+3O2fy+S32OuGvt59utxvs9lAn89Ko9HG4O9YqtRmsNfcPNbyAAASMUlEQVR4nO1di5aiuhJt8lAkICKCiKD4/z95qsIrCUF8tMexZa9715mZVjps6l2V8PMz417ss3ev4BOx5Hz/7jV8ICLKZnG7H2dKknev4QNxoMx/9xo+EAFl+bvX8IFIZ9oeQcZm2h4A0DbbtvvhEzZ70vtRsDluewAVocG71/CBKAk9v3sNn4eFIHTz7kV8Hlzm0NW7F/F5WFKHuu9exOdhQx0WvnsRn4eIErF49yI+D2dKnHev4QMBtMXvXsMHYqbtIeypU757DR+IAxWnd6/hA5FSUr17DR+IjJHtu9fwgUgYKd69hg9EPtfEH8GOzcXdB7Alc3H3AXiCpu9ewweiJPRw9QM5metKQ4ipmriYB5KGCJkzUROP6Wz7BnCpw9dXP+HNWcQQS+7Q5dVPFGyukAyw5g67bvIvTMxFcxNYE7/OSkUmeP1GTFcpvZm2IQ7UmSi3zbRZMF1uO4m5jzrAdLkNaLvuar8RPmET5TZP8HnYwcRxstwG0nY9Hv5GFJOzlN48kTRENVlu2xIa/T9r+SB4YmqWsiB0LoGYiCdJydlcxxxATKqgPxiJ3lTf3n2YLrf9JIMeTcX4l1s7l06OoCbmdg+c9v1ytV1N1o0wj9BpQwl9obS5HxBcb7hDJqppgz1ZO+bw12Wpa8r/fVHGutHECGrK2FH9+5Y6r6QtoeTfn4A6TE+3pVTNWl2POc4rZ8t99gFjijeMaR2oUiNZloyQl9KWfAJtYO8vEx/ZU+K1fz4TQCSmujbP4CNoywnbTXwk6uu/CSckXi7YK2mDByledvHfwo6RqTGtqO02hOAM6DaU241eSZvDXnbx38Jlet5oQ+vHHzmMcMwXXk7bC/30L6GaDvjX1CEQo2TwHyKzfqTtdTeWAm3/fBF+ct4IEgkKWrOqQEG9+naW9JXykNIPoG26AIK0ORCDEt4aQUjIXihtwQfQFpKpwZmaNuIwpxvn2tRaK7HMdtnvjjpAAP6bLZ8sf+oJu4mtiLucLoAgS47geU9ORLsQIaWUsfJXRe88OQI1Ae1+As6PYx+0YWPM+m2prUa2mt6DmwriiFL9bp+Q+dwhEC9MBcx3AcJE/kzLx+dqAxNSNW/0o5ZfzrlWW1wQx9YzmJw32pzoIJdK27QhhW+XOzJym0FRpA/oLwi3WjiN7u1jeET1Vz4RJm2L5XqzHrlpk2UQfZvLRNqu3Fp45GjVDNraRj5+uVr8nIStQb3YcsZofL+6oQL0sp0Yj38aF22o1mcGbcFWUM45jXc2VwjRf6X+fUustF0vtwWggbQMyJA2yZNHRBxK12ehvqCEEfi/zSLva2k6BzaPiXOKnYSBPIs79x8mTFWrRKctKilWIgCE8XI4s1wSrUgGMcMobSPltvAA+sloNjyDIGEyjw14rU0Y/Q4WsOcEPEUKzA1T3h1HrV5UnBILb/jr2vuW3ujO6lumNdog5+i/vzhy4RDwYnBfYHsEL4zHjfqjJk0+m6LN8KfrXFAh+GVpcRu5rFsu4vbJVIQMzpYq6wmI3DaYU8q1FUCJrYyAT6G577AU8Jm7PKFJW6oUBlYlsnDZL8OFuw4qKhwW67d9ZDpLskZ2jbaUV70ZcuGaDOLbUirLgLaCYE8GovnGm2Sm/cBMrC6kX8A0DiQKjOERZRU0xSLqQFv7xH2KFdE7fULGmEpbb0FWEBKwuNeLM7BIiOrNpE4qv24vf/812jJOaLnL9ud94FcowYxfGps5oE3OP6CwNcYaQgaqS3sIC5JfKYkzrLB4AmyjABcHaxq6DPhuc+E1OvHJmr2JTGvrguFtyg5hDDb6qF0sB8splKd6QeFS7E1FxmjrItcLB40HlQfKiCA8zrrLrcwU9ITzD4ojcAe91oTVexmW+LgGEQ7SluLtlLaJAKS81vkti2Pn7n10Q9rqte1glWaxJwOpOXVMHlABFC+OMmWlbSlId5pFtBMcY34grsw10TVoAzmDRwKa1hm0k7FtC3isx6gjSZtp+DwhticCUmgd20HapIBGnMDjv7tElWndcHw88tEAB5aJtIT2tnMpfaxCG1g6z7OVOlzQIaUCvTynWZaejYWatEEeS9eRmnAfmW7bW2HDRZPToMbtCSd2MKmzDomhksr7q+jxNF17HkBv66Jtk2uBiMym7ti8bNTSI1K4OokJCaFpJWxKWg6D6AFM2mTdqFCHMFP9lIKFEI1i5rCS3WD0F2gDm1WNjCS2tK147JMHsvqUqr43ba4W9v5ZwwKcdU3nEeQyUSsbBzTZnpU2iB0md3ybtOGhSEtmGAHVgO27hUOQTZLKTIYlbXgTvm2/eaukCc9jh9wZfcjfrl4U4jbZY9qMZZERr/mEwJpcXKo4fsmNfY7tQqZ3fJu0YW8hoEQJ3l09+96x9m/gvFjixkbKWtPmoihYZL11CcI5PlQej9T+JOSkjqw7pKPHdhQMf7Ln6LOxJNbGBHjb0Uj1e3fDKahmAALOqdoR7Xulek4j6GjjnTEOsjwWpE3e2p5amlSopD7ex9G5343+oFypBIHtcthCdugaGXQDPeiBzIBvzsAaWWlbgnKCRtk+bJry6ZErU9pA7qtYDzkuqm3f0NaOY7hoCfKRNknzZhDw/XRxW+VcCJkaT7FhrSkChl7ouzrvsyTcKOeBYwd9JEgE0OY0fsOt45WR0ebD9LGUJm2QqJVEd0u+2qTOulw6wUc9tF6SNjT1S1v9O5RZwoZj8PHIRtaVthuqJHVM0SlbRs2UDrwGZKpyr7EyEdMkQTm7N7nr16HThnJv/OpAnSS5kLZgjI/aMiuBtMmPYygzKNXVPu9IKvjQI+fKabQtMBTDZOvUmnZckx4LLsGUNHG3sgGtybgz9uhuWpO2LWkcYQ/Qts4m9KYNEihY0LDuA7Q1rNv6Zq6sDBLPXledxlI1mHWacuwnu105+KNdGDyP06SmPW3gIqQuW83vTTBpk45Qtw/qXl6wLZfuixDWDu0TXKBh3XaYBhaOzmda3l1oa+AypUCAlScH3XX7mzZmdh5WtE9ketq2pJay9cPNTZO2GGVIP5cxVArZQfeyD4ygTI1AIG21I7LFu7IoXghTJm4GBvfdclMKWQo+uWNjoyIjS16i8XPaSK+jbdkWw9GOPDY5atAmzYU5pqQc75B3f/QZC2KL9TqJNqKxzTth8n0WD5Q+2vWBoeqeFKRUicBUI2N1WILSpniaiGAxyWkjvY62hBGn1hLv0dNljLhNWgfzUsoZLFW3avjTyhZll53BCyybWXOM24jzmBtFxKTPyGJCN7LOsmla4nB1xcZnHIQpz8iAtrKLS/NHT84yiuKurXZY9OEv3HEjJgSsqS3uiUkrY5HF4GJG7SFtj3atT6JLWZYcrr/FJSwwL492gik1vrCApIBnGGQ0cUFLG5DcUn949AxKgzbpnMwGcNJpm9sNEa44PFfLdtW+oIYG18zzF02L5NFwSQp5a40CdE++XAKETYQyaWCaH25irO5GqmNqaTv2Ycf60dmKJdXM+loaVcPu9DkqPOCGJ3hOPi7EPMEASwGNRoPCmw9AXt6x1n1vxLa3sxdM+uoYwpe2hYJrb6qrGQcT6+FDI121tAl30at0pkVMDxdZ4eq0WbtJ/VHRIGON3OX4+1w68Amp0pqKBycFBTVtTxzZculYCBnaWYiO2MGTkUiy2jTyfT6hgko3jmav0cjm6GYcegr7y00OTlphTAFubB0nZKcWj3VXt/FktuAN2lqFEsgOj/OSOcj9jRft+q14RFRWWLAOA/+DIHvfWJyoAlFj9bQeaGQnBU0FJFaro5YG001A2hSNwchn6JMFaQ6Q6mgDE4YCn5kTzAuh0FaYpC5q1qbOJrmGXZcT+3V9HNMAiIUw70hDoCvbggMlspn5U9vX9tHVe4IOVL3hiE7uE7LCyByxrDGUha7A0tEW1dmCPpvw00ROLW2JGbgd6JMOQWbfDQ2QiEZo+oGkrQvKCDcS48Wxs+y1izqR/hnVSlNqYWlo3sCNWOgGKMVNMINSdRfedLT5TZu3MvoBOVFoG7j3k6h19InXrHRvUoKkHlwXxma18TpT5kg33XaAEQV4pd7kY9i+N8yxJ9igUrk8THtXiP0U6crY0JFKMmtX2tHWHugQ6EW1kKi0rY2DqWDJ8sae2QqXtvU+H+MxjM1aq7DaUop5+7a/nRxWpzzVipDEE3rMdBwGvBGl0+cH6JF+wmxVjah1pasmAAH/1YzlE62unFJNmHT3voAEvkI9euZQg32j+C4hLDiBYS6KTuBXQa45uCMsWzX4kJ7EwtFLt8FgW1ooxLCNOYBeT4cAyDLX0fmNJa9jh0P3ijvQSoXmmGi0XTQVTpp89BlHigGF9IwZdWJISHiCCX1vCvppgp/wAqyVqvOR4wuGucVR5bMx4Gct9hswaCPWr7SlM7fpdYA/a24dFbGjKaO66Ur7MnTt/3c/6EtJHOjeK3RX0T7I/Hy3rTzPO51OXrUt8sxs6v7UBbdF7bFxHmtfO8vuc6AtrJblPaYJ+gStyy0pEMRQl0o1bzj0MN3m0NsQIDy2msClDSXqDgD4ka5sUrDOVy1ro9zThpW61t+4Au7SDdH6QCLE4+0xBxx3Ww+cEucUZwYYA8cHOuIIAb+IMfjY7uD+qEqE6eeyeUCkHimKlQeP9TiWRFFW4qRLZQQ6sFZu3h12tTTXjinzdF1kO6DNokJJm8bVx4ZslP1tEIO0RhVMbrwVap2w79SGJ+JA8Icp6xGzR2RFggiZp+JsCv4TbVBz6CB3W038ZdwRSqFtZOmolrYDnBCFr2MDYWCgXM9itApKuJrMyL7OpBkZ0GYz2JD51TkyqF2OC1UUO2mnVsAC88NR4z1oZ9VxoypN6jx1udmJmhfWEcVE6W2LY5KlaRoA0jTLjpXAUR+QzULr00LEAKbfEbHbLk4tGQSMCTkfVNkcjyXOXiSe9lxSTm+YP9faeZI2+xBkHXCs0LS4jKgfQkby8x4tcCGTq/7ZhXAHHiw1whQIvUNzxuhicwBLBmrqA1H7aLNyrXlDuE4hmcKgn3QSjHtkMZchrDVSLtGczDI5CXHKH/fWm8MNhQa9ZuaP7LiKSdcbYsdCj3FdIvWCSG+/08seOEUQ+xf4IZdfWd89YL/YXzhodicAQDzW1VQ9upgzOOHrX7ZUaDM8ARfWcd+inYvAcQtC9F0iqxjH5hjfhrW4qrxjQIqFsGYkPHokmVkdKVjMVpP82l0rihU83IB6HEaLtSBWJ9J3FFPOGDeyozCr4lMhH/+eM/0WcpxIpO14aGTfCjCFdQl2odXjC6qoWtxaPbu15gGYjRK7fJ/7sZNNklxbY+4ZNba1Xxw7hYroDc7dgvDE+yg8NQc84///xJcbTm/4UXzCk8Bw5aGXGi96nhYQfOvXsCSWr4a6o+8K4gerxybE8y81TgZ9k2Fi+XJYJ1yGKH7p7SgZf2qr2k+9YCMaXfL/3bhBdnfLjRz4Lx0Xs3lW182dU4jyMYv5DMrbQoKK/xuvMFpxSx7jk//9IP7qNqu12PwbR7ZDcjV8fhG17Md5LVJuhmH/MrCoMjRjC/ZQOPgU0k86VNG3CZvMYu7e4/BFGHNgwfxC0WtQT7JSsf7dEx/+Gi5jaZTzS+H4n4Q7ugekIM80rf84DqOj3Sm1NCpn1DiOnkm9UeeIZuiIydhkHKrvfBS/HbhRfOxnN5we9q3oBkAsuDxfkfqruJDxYSXr9tUZCLP3oyK4qUr9jVjzKxnUxnqq0Ay5c2lcD3+r2/H3MHwlhoLFDSdKfid27Nqrfaffe/OluFyVp2J+qbkd1dV3ct1wpPV34iSu0Tb9BrkvRXl1r9bx4fMC/jjiK9HuM8cs/HGM1z8Qs7SNYJK22bbZUF7dCLKbabPDuxq3zQHICIqr038Fmd7y85Xwr6rhDa8i+U4EV98/NdwrPUPi+tHy0+9i/VaQKz7Bcg7EjBrXzlGwnrI3A3FtriidewljcPn4wOw8BDKOLRl7KSHuM53byyPYj24TOr/09Vyfjth2iijiMiqHM+oDimzp/Jo+dXDBn0dpP1eq+IQXeL4Re247dT2y/uuMHlvisEFpvBQPnqz6NVhyh5RGOpD370WYMQJ821ul/cvwSOwZQ+zw6CJlh1VOh/I3Y4gtHqHo1wZuccBDef7vfWqfiUIeLeMdk3xL8CCneJ7Qugkpw0MBm/N8Bm+dmzEG1xf1cT+Ubue5+juw2KR+7mf711m1/wAqhM4ZBZx7hAAAAABJRU5ErkJggg=="/>
          <p:cNvSpPr>
            <a:spLocks noChangeAspect="1" noChangeArrowheads="1"/>
          </p:cNvSpPr>
          <p:nvPr/>
        </p:nvSpPr>
        <p:spPr bwMode="auto">
          <a:xfrm>
            <a:off x="155575" y="-1760538"/>
            <a:ext cx="6991350" cy="367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cxnSp>
        <p:nvCxnSpPr>
          <p:cNvPr id="31" name="Straight Connector 30">
            <a:extLst>
              <a:ext uri="{FF2B5EF4-FFF2-40B4-BE49-F238E27FC236}">
                <a16:creationId xmlns:a16="http://schemas.microsoft.com/office/drawing/2014/main" id="{E78BA28E-0F82-4731-975A-9485206E1C23}"/>
              </a:ext>
            </a:extLst>
          </p:cNvPr>
          <p:cNvCxnSpPr/>
          <p:nvPr/>
        </p:nvCxnSpPr>
        <p:spPr>
          <a:xfrm rot="5400000">
            <a:off x="2133600" y="5791200"/>
            <a:ext cx="12192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67594" name="Picture 5" descr="D:\tank yo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4800"/>
            <a:ext cx="874553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Picture 14" descr="D:\lab.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3800" y="457200"/>
            <a:ext cx="13716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Picture 6" descr="D:\the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724400"/>
            <a:ext cx="2895600"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Picture 3" descr="D:\H_Miscelleneous\File dari shared doc\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814388"/>
            <a:ext cx="14255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8" name="Rectangle 13">
            <a:hlinkClick r:id="rId7" action="ppaction://hlinkpres?slideindex=1&amp;slidetitle="/>
          </p:cNvPr>
          <p:cNvSpPr>
            <a:spLocks noChangeArrowheads="1"/>
          </p:cNvSpPr>
          <p:nvPr/>
        </p:nvSpPr>
        <p:spPr bwMode="auto">
          <a:xfrm>
            <a:off x="1919288" y="6611938"/>
            <a:ext cx="12684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t>&gt;	Why Calibration</a:t>
            </a:r>
          </a:p>
        </p:txBody>
      </p:sp>
      <p:sp>
        <p:nvSpPr>
          <p:cNvPr id="67599" name="Rectangle 14">
            <a:hlinkClick r:id="rId8" action="ppaction://hlinkpres?slideindex=1&amp;slidetitle="/>
          </p:cNvPr>
          <p:cNvSpPr>
            <a:spLocks noChangeArrowheads="1"/>
          </p:cNvSpPr>
          <p:nvPr/>
        </p:nvSpPr>
        <p:spPr bwMode="auto">
          <a:xfrm>
            <a:off x="3214688" y="6611938"/>
            <a:ext cx="11826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t>&gt;	SS Calibration</a:t>
            </a:r>
          </a:p>
        </p:txBody>
      </p:sp>
      <p:sp>
        <p:nvSpPr>
          <p:cNvPr id="67600" name="Rectangle 15">
            <a:hlinkClick r:id="rId9" action="ppaction://hlinkpres?slideindex=1&amp;slidetitle="/>
          </p:cNvPr>
          <p:cNvSpPr>
            <a:spLocks noChangeArrowheads="1"/>
          </p:cNvSpPr>
          <p:nvPr/>
        </p:nvSpPr>
        <p:spPr bwMode="auto">
          <a:xfrm>
            <a:off x="4357688" y="6611938"/>
            <a:ext cx="13239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t>&gt;	Tenik Calibration</a:t>
            </a:r>
          </a:p>
        </p:txBody>
      </p:sp>
      <p:sp>
        <p:nvSpPr>
          <p:cNvPr id="67601" name="Rectangle 16">
            <a:hlinkClick r:id="rId10" action="ppaction://hlinkpres?slideindex=1&amp;slidetitle="/>
          </p:cNvPr>
          <p:cNvSpPr>
            <a:spLocks noChangeArrowheads="1"/>
          </p:cNvSpPr>
          <p:nvPr/>
        </p:nvSpPr>
        <p:spPr bwMode="auto">
          <a:xfrm>
            <a:off x="5653088" y="6611938"/>
            <a:ext cx="10128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9388" indent="-1793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000"/>
              <a:t>&gt;	Uncertainty</a:t>
            </a:r>
          </a:p>
        </p:txBody>
      </p:sp>
      <p:sp>
        <p:nvSpPr>
          <p:cNvPr id="2" name="Footer Placeholder 1">
            <a:extLst>
              <a:ext uri="{FF2B5EF4-FFF2-40B4-BE49-F238E27FC236}">
                <a16:creationId xmlns:a16="http://schemas.microsoft.com/office/drawing/2014/main" id="{47BE213F-E6D3-407D-BBD2-C9C386A453C0}"/>
              </a:ext>
            </a:extLst>
          </p:cNvPr>
          <p:cNvSpPr>
            <a:spLocks noGrp="1"/>
          </p:cNvSpPr>
          <p:nvPr>
            <p:ph type="ftr" sz="quarter" idx="11"/>
          </p:nvPr>
        </p:nvSpPr>
        <p:spPr/>
        <p:txBody>
          <a:bodyPr/>
          <a:lstStyle/>
          <a:p>
            <a:pPr>
              <a:defRPr/>
            </a:pPr>
            <a:r>
              <a:rPr lang="en-US"/>
              <a:t>Mikrometer 01/Rev 01. (c)Copyright, sentral sistem, Juli 2020</a:t>
            </a:r>
          </a:p>
        </p:txBody>
      </p:sp>
      <p:sp>
        <p:nvSpPr>
          <p:cNvPr id="3" name="Slide Number Placeholder 2">
            <a:extLst>
              <a:ext uri="{FF2B5EF4-FFF2-40B4-BE49-F238E27FC236}">
                <a16:creationId xmlns:a16="http://schemas.microsoft.com/office/drawing/2014/main" id="{FC268207-5CD6-4B3C-98C0-1A7A008D1222}"/>
              </a:ext>
            </a:extLst>
          </p:cNvPr>
          <p:cNvSpPr>
            <a:spLocks noGrp="1"/>
          </p:cNvSpPr>
          <p:nvPr>
            <p:ph type="sldNum" sz="quarter" idx="12"/>
          </p:nvPr>
        </p:nvSpPr>
        <p:spPr/>
        <p:txBody>
          <a:bodyPr/>
          <a:lstStyle/>
          <a:p>
            <a:pPr>
              <a:defRPr/>
            </a:pPr>
            <a:fld id="{69B0724A-F01B-42DD-A4D1-6770A5540E5D}" type="slidenum">
              <a:rPr lang="en-US" altLang="en-US" smtClean="0"/>
              <a:pPr>
                <a:defRPr/>
              </a:pPr>
              <a:t>58</a:t>
            </a:fld>
            <a:endParaRPr lang="en-US" altLang="en-US"/>
          </a:p>
        </p:txBody>
      </p:sp>
    </p:spTree>
  </p:cSld>
  <p:clrMapOvr>
    <a:masterClrMapping/>
  </p:clrMapOvr>
  <p:transition spd="slow" advClick="0" advTm="4992">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0" y="36989"/>
            <a:ext cx="4355432" cy="1106011"/>
          </a:xfrm>
        </p:spPr>
        <p:txBody>
          <a:bodyPr anchor="t"/>
          <a:lstStyle/>
          <a:p>
            <a:r>
              <a:rPr lang="id-ID" sz="3200" b="1" dirty="0"/>
              <a:t>Jenis</a:t>
            </a:r>
            <a:r>
              <a:rPr lang="en-US" sz="3200" b="1" dirty="0"/>
              <a:t>-</a:t>
            </a:r>
            <a:r>
              <a:rPr lang="en-US" sz="3200" b="1" dirty="0" err="1"/>
              <a:t>jenis</a:t>
            </a:r>
            <a:r>
              <a:rPr lang="en-US" sz="3200" b="1" dirty="0"/>
              <a:t> </a:t>
            </a:r>
            <a:r>
              <a:rPr lang="id-ID" sz="3200" b="1" dirty="0"/>
              <a:t>Micrometer</a:t>
            </a:r>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6</a:t>
            </a:fld>
            <a:endParaRPr lang="id-ID"/>
          </a:p>
        </p:txBody>
      </p:sp>
      <p:pic>
        <p:nvPicPr>
          <p:cNvPr id="21506" name="Picture 2"/>
          <p:cNvPicPr>
            <a:picLocks noChangeAspect="1" noChangeArrowheads="1"/>
          </p:cNvPicPr>
          <p:nvPr/>
        </p:nvPicPr>
        <p:blipFill>
          <a:blip r:embed="rId2"/>
          <a:srcRect/>
          <a:stretch>
            <a:fillRect/>
          </a:stretch>
        </p:blipFill>
        <p:spPr bwMode="auto">
          <a:xfrm>
            <a:off x="45369" y="328055"/>
            <a:ext cx="4462463" cy="2372837"/>
          </a:xfrm>
          <a:prstGeom prst="rect">
            <a:avLst/>
          </a:prstGeom>
          <a:noFill/>
          <a:ln w="9525">
            <a:noFill/>
            <a:miter lim="800000"/>
            <a:headEnd/>
            <a:tailEnd/>
          </a:ln>
          <a:effectLst/>
        </p:spPr>
      </p:pic>
      <p:pic>
        <p:nvPicPr>
          <p:cNvPr id="21508" name="Picture 4" descr="http://www.chicagobrand.com/help/inside_micrometer_files/image002.jpg"/>
          <p:cNvPicPr>
            <a:picLocks noChangeAspect="1" noChangeArrowheads="1"/>
          </p:cNvPicPr>
          <p:nvPr/>
        </p:nvPicPr>
        <p:blipFill>
          <a:blip r:embed="rId3"/>
          <a:srcRect/>
          <a:stretch>
            <a:fillRect/>
          </a:stretch>
        </p:blipFill>
        <p:spPr bwMode="auto">
          <a:xfrm>
            <a:off x="45369" y="2720373"/>
            <a:ext cx="4602831" cy="1702142"/>
          </a:xfrm>
          <a:prstGeom prst="rect">
            <a:avLst/>
          </a:prstGeom>
          <a:noFill/>
        </p:spPr>
      </p:pic>
      <p:sp>
        <p:nvSpPr>
          <p:cNvPr id="5" name="Rectangle 4"/>
          <p:cNvSpPr/>
          <p:nvPr/>
        </p:nvSpPr>
        <p:spPr>
          <a:xfrm>
            <a:off x="4800600" y="587276"/>
            <a:ext cx="4191000" cy="2308324"/>
          </a:xfrm>
          <a:prstGeom prst="rect">
            <a:avLst/>
          </a:prstGeom>
        </p:spPr>
        <p:txBody>
          <a:bodyPr wrap="square">
            <a:spAutoFit/>
          </a:bodyPr>
          <a:lstStyle/>
          <a:p>
            <a:pPr>
              <a:buNone/>
            </a:pPr>
            <a:r>
              <a:rPr lang="id-ID" sz="1600" dirty="0"/>
              <a:t>Micrometer memiliki beberapa jenis. </a:t>
            </a:r>
          </a:p>
          <a:p>
            <a:pPr>
              <a:buNone/>
            </a:pPr>
            <a:r>
              <a:rPr lang="id-ID" sz="1600" dirty="0"/>
              <a:t>Jenis yang umum adalah:</a:t>
            </a:r>
          </a:p>
          <a:p>
            <a:pPr marL="514350" lvl="0" indent="-514350">
              <a:buFont typeface="+mj-lt"/>
              <a:buAutoNum type="arabicPeriod"/>
            </a:pPr>
            <a:r>
              <a:rPr lang="id-ID" sz="1600" dirty="0"/>
              <a:t>Outside Micrometer, untuk mengukur kawat, poros, bentuk balok dan sejenisnya.</a:t>
            </a:r>
          </a:p>
          <a:p>
            <a:pPr marL="514350" lvl="0" indent="-514350">
              <a:buFont typeface="+mj-lt"/>
              <a:buAutoNum type="arabicPeriod"/>
            </a:pPr>
            <a:r>
              <a:rPr lang="id-ID" sz="1600" dirty="0"/>
              <a:t>Inside Micrometer, untuk mengukur diameter lubang.</a:t>
            </a:r>
          </a:p>
          <a:p>
            <a:pPr marL="514350" lvl="0" indent="-514350">
              <a:buFont typeface="+mj-lt"/>
              <a:buAutoNum type="arabicPeriod"/>
            </a:pPr>
            <a:r>
              <a:rPr lang="id-ID" sz="1600" dirty="0"/>
              <a:t>Depth Micrometer, untuk mengukur kedalaman.</a:t>
            </a:r>
          </a:p>
        </p:txBody>
      </p:sp>
      <p:pic>
        <p:nvPicPr>
          <p:cNvPr id="21510" name="Picture 6" descr="http://www.chicagobrand.com/help/depth_mic/01.jpg"/>
          <p:cNvPicPr>
            <a:picLocks noChangeAspect="1" noChangeArrowheads="1"/>
          </p:cNvPicPr>
          <p:nvPr/>
        </p:nvPicPr>
        <p:blipFill>
          <a:blip r:embed="rId4"/>
          <a:srcRect/>
          <a:stretch>
            <a:fillRect/>
          </a:stretch>
        </p:blipFill>
        <p:spPr bwMode="auto">
          <a:xfrm>
            <a:off x="121987" y="4468364"/>
            <a:ext cx="4237873" cy="2281389"/>
          </a:xfrm>
          <a:prstGeom prst="rect">
            <a:avLst/>
          </a:prstGeom>
          <a:noFill/>
        </p:spPr>
      </p:pic>
      <p:sp>
        <p:nvSpPr>
          <p:cNvPr id="10" name="Rectangle 3"/>
          <p:cNvSpPr txBox="1">
            <a:spLocks/>
          </p:cNvSpPr>
          <p:nvPr/>
        </p:nvSpPr>
        <p:spPr>
          <a:xfrm>
            <a:off x="4800600" y="3352800"/>
            <a:ext cx="4223084" cy="3733800"/>
          </a:xfrm>
          <a:prstGeom prst="rect">
            <a:avLst/>
          </a:prstGeom>
        </p:spPr>
        <p:txBody>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90000"/>
              </a:lnSpc>
              <a:buClrTx/>
              <a:buSzPct val="100000"/>
            </a:pPr>
            <a:r>
              <a:rPr lang="en-US" altLang="en-US" sz="1600" b="1" dirty="0">
                <a:latin typeface="Trebuchet MS" panose="020B0603020202020204" pitchFamily="34" charset="0"/>
              </a:rPr>
              <a:t>Micrometer </a:t>
            </a:r>
            <a:r>
              <a:rPr lang="en-US" altLang="en-US" sz="1600" b="1" dirty="0" err="1">
                <a:latin typeface="Trebuchet MS" panose="020B0603020202020204" pitchFamily="34" charset="0"/>
              </a:rPr>
              <a:t>termasuk</a:t>
            </a:r>
            <a:r>
              <a:rPr lang="en-US" altLang="en-US" sz="1600" b="1" dirty="0">
                <a:latin typeface="Trebuchet MS" panose="020B0603020202020204" pitchFamily="34" charset="0"/>
              </a:rPr>
              <a:t> </a:t>
            </a:r>
            <a:r>
              <a:rPr lang="en-US" altLang="en-US" sz="1600" b="1" dirty="0" err="1">
                <a:latin typeface="Trebuchet MS" panose="020B0603020202020204" pitchFamily="34" charset="0"/>
              </a:rPr>
              <a:t>ke</a:t>
            </a:r>
            <a:r>
              <a:rPr lang="en-US" altLang="en-US" sz="1600" b="1" dirty="0">
                <a:latin typeface="Trebuchet MS" panose="020B0603020202020204" pitchFamily="34" charset="0"/>
              </a:rPr>
              <a:t> </a:t>
            </a:r>
            <a:r>
              <a:rPr lang="en-US" altLang="en-US" sz="1600" b="1" dirty="0" err="1">
                <a:latin typeface="Trebuchet MS" panose="020B0603020202020204" pitchFamily="34" charset="0"/>
              </a:rPr>
              <a:t>dalam</a:t>
            </a:r>
            <a:r>
              <a:rPr lang="en-US" altLang="en-US" sz="1600" b="1" dirty="0">
                <a:latin typeface="Trebuchet MS" panose="020B0603020202020204" pitchFamily="34" charset="0"/>
              </a:rPr>
              <a:t> </a:t>
            </a:r>
            <a:r>
              <a:rPr lang="en-US" altLang="en-US" sz="1600" b="1" dirty="0" err="1">
                <a:latin typeface="Trebuchet MS" panose="020B0603020202020204" pitchFamily="34" charset="0"/>
              </a:rPr>
              <a:t>alat</a:t>
            </a:r>
            <a:r>
              <a:rPr lang="en-US" altLang="en-US" sz="1600" b="1" dirty="0">
                <a:latin typeface="Trebuchet MS" panose="020B0603020202020204" pitchFamily="34" charset="0"/>
              </a:rPr>
              <a:t> </a:t>
            </a:r>
            <a:r>
              <a:rPr lang="en-US" altLang="en-US" sz="1600" b="1" dirty="0" err="1">
                <a:latin typeface="Trebuchet MS" panose="020B0603020202020204" pitchFamily="34" charset="0"/>
              </a:rPr>
              <a:t>ukur</a:t>
            </a:r>
            <a:r>
              <a:rPr lang="en-US" altLang="en-US" sz="1600" b="1" dirty="0">
                <a:latin typeface="Trebuchet MS" panose="020B0603020202020204" pitchFamily="34" charset="0"/>
              </a:rPr>
              <a:t> </a:t>
            </a:r>
            <a:r>
              <a:rPr lang="en-US" altLang="en-US" sz="1600" b="1" dirty="0" err="1">
                <a:latin typeface="Trebuchet MS" panose="020B0603020202020204" pitchFamily="34" charset="0"/>
              </a:rPr>
              <a:t>langsung</a:t>
            </a:r>
            <a:r>
              <a:rPr lang="en-US" altLang="en-US" sz="1600" b="1" dirty="0">
                <a:latin typeface="Trebuchet MS" panose="020B0603020202020204" pitchFamily="34" charset="0"/>
              </a:rPr>
              <a:t>.</a:t>
            </a:r>
          </a:p>
          <a:p>
            <a:pPr algn="just">
              <a:lnSpc>
                <a:spcPct val="90000"/>
              </a:lnSpc>
              <a:buClrTx/>
              <a:buSzPct val="100000"/>
            </a:pPr>
            <a:r>
              <a:rPr lang="en-US" altLang="en-US" sz="1600" b="1" dirty="0">
                <a:latin typeface="Trebuchet MS" panose="020B0603020202020204" pitchFamily="34" charset="0"/>
              </a:rPr>
              <a:t>Range </a:t>
            </a:r>
            <a:r>
              <a:rPr lang="en-US" altLang="en-US" sz="1600" b="1" dirty="0" err="1">
                <a:latin typeface="Trebuchet MS" panose="020B0603020202020204" pitchFamily="34" charset="0"/>
              </a:rPr>
              <a:t>atau</a:t>
            </a:r>
            <a:r>
              <a:rPr lang="en-US" altLang="en-US" sz="1600" b="1" dirty="0">
                <a:latin typeface="Trebuchet MS" panose="020B0603020202020204" pitchFamily="34" charset="0"/>
              </a:rPr>
              <a:t> </a:t>
            </a:r>
            <a:r>
              <a:rPr lang="en-US" altLang="en-US" sz="1600" b="1" dirty="0" err="1">
                <a:latin typeface="Trebuchet MS" panose="020B0603020202020204" pitchFamily="34" charset="0"/>
              </a:rPr>
              <a:t>rentang</a:t>
            </a:r>
            <a:r>
              <a:rPr lang="en-US" altLang="en-US" sz="1600" b="1" dirty="0">
                <a:latin typeface="Trebuchet MS" panose="020B0603020202020204" pitchFamily="34" charset="0"/>
              </a:rPr>
              <a:t> </a:t>
            </a:r>
            <a:r>
              <a:rPr lang="en-US" altLang="en-US" sz="1600" b="1" dirty="0" err="1">
                <a:latin typeface="Trebuchet MS" panose="020B0603020202020204" pitchFamily="34" charset="0"/>
              </a:rPr>
              <a:t>ukur</a:t>
            </a:r>
            <a:r>
              <a:rPr lang="en-US" altLang="en-US" sz="1600" dirty="0">
                <a:latin typeface="Trebuchet MS" panose="020B0603020202020204" pitchFamily="34" charset="0"/>
              </a:rPr>
              <a:t> </a:t>
            </a:r>
            <a:r>
              <a:rPr lang="en-US" altLang="en-US" sz="1600" dirty="0" err="1">
                <a:latin typeface="Trebuchet MS" panose="020B0603020202020204" pitchFamily="34" charset="0"/>
              </a:rPr>
              <a:t>untuk</a:t>
            </a:r>
            <a:r>
              <a:rPr lang="en-US" altLang="en-US" sz="1600" dirty="0">
                <a:latin typeface="Trebuchet MS" panose="020B0603020202020204" pitchFamily="34" charset="0"/>
              </a:rPr>
              <a:t> micrometer </a:t>
            </a:r>
            <a:r>
              <a:rPr lang="en-US" altLang="en-US" sz="1600" dirty="0" err="1">
                <a:latin typeface="Trebuchet MS" panose="020B0603020202020204" pitchFamily="34" charset="0"/>
              </a:rPr>
              <a:t>luar</a:t>
            </a:r>
            <a:r>
              <a:rPr lang="en-US" altLang="en-US" sz="1600" dirty="0">
                <a:latin typeface="Trebuchet MS" panose="020B0603020202020204" pitchFamily="34" charset="0"/>
              </a:rPr>
              <a:t> (Outside Micrometer) </a:t>
            </a:r>
            <a:r>
              <a:rPr lang="en-US" altLang="en-US" sz="1600" dirty="0" err="1">
                <a:latin typeface="Trebuchet MS" panose="020B0603020202020204" pitchFamily="34" charset="0"/>
              </a:rPr>
              <a:t>pada</a:t>
            </a:r>
            <a:r>
              <a:rPr lang="en-US" altLang="en-US" sz="1600" dirty="0">
                <a:latin typeface="Trebuchet MS" panose="020B0603020202020204" pitchFamily="34" charset="0"/>
              </a:rPr>
              <a:t> </a:t>
            </a:r>
            <a:r>
              <a:rPr lang="en-US" altLang="en-US" sz="1600" dirty="0" err="1">
                <a:latin typeface="Trebuchet MS" panose="020B0603020202020204" pitchFamily="34" charset="0"/>
              </a:rPr>
              <a:t>dasarnya</a:t>
            </a:r>
            <a:r>
              <a:rPr lang="en-US" altLang="en-US" sz="1600" dirty="0">
                <a:latin typeface="Trebuchet MS" panose="020B0603020202020204" pitchFamily="34" charset="0"/>
              </a:rPr>
              <a:t> </a:t>
            </a:r>
            <a:r>
              <a:rPr lang="en-US" altLang="en-US" sz="1600" dirty="0" err="1">
                <a:latin typeface="Trebuchet MS" panose="020B0603020202020204" pitchFamily="34" charset="0"/>
              </a:rPr>
              <a:t>hanya</a:t>
            </a:r>
            <a:r>
              <a:rPr lang="en-US" altLang="en-US" sz="1600" dirty="0">
                <a:latin typeface="Trebuchet MS" panose="020B0603020202020204" pitchFamily="34" charset="0"/>
              </a:rPr>
              <a:t> 25 </a:t>
            </a:r>
            <a:r>
              <a:rPr lang="en-US" altLang="en-US" sz="1600" dirty="0" err="1">
                <a:latin typeface="Trebuchet MS" panose="020B0603020202020204" pitchFamily="34" charset="0"/>
              </a:rPr>
              <a:t>mm,namun</a:t>
            </a:r>
            <a:r>
              <a:rPr lang="en-US" altLang="en-US" sz="1600" dirty="0">
                <a:latin typeface="Trebuchet MS" panose="020B0603020202020204" pitchFamily="34" charset="0"/>
              </a:rPr>
              <a:t> </a:t>
            </a:r>
            <a:r>
              <a:rPr lang="en-US" altLang="en-US" sz="1600" dirty="0" err="1">
                <a:latin typeface="Trebuchet MS" panose="020B0603020202020204" pitchFamily="34" charset="0"/>
              </a:rPr>
              <a:t>memilki</a:t>
            </a:r>
            <a:r>
              <a:rPr lang="en-US" altLang="en-US" sz="1600" dirty="0">
                <a:latin typeface="Trebuchet MS" panose="020B0603020202020204" pitchFamily="34" charset="0"/>
              </a:rPr>
              <a:t> </a:t>
            </a:r>
            <a:r>
              <a:rPr lang="en-US" altLang="en-US" sz="1600" dirty="0" err="1">
                <a:latin typeface="Trebuchet MS" panose="020B0603020202020204" pitchFamily="34" charset="0"/>
              </a:rPr>
              <a:t>variasi</a:t>
            </a:r>
            <a:r>
              <a:rPr lang="en-US" altLang="en-US" sz="1600" dirty="0">
                <a:latin typeface="Trebuchet MS" panose="020B0603020202020204" pitchFamily="34" charset="0"/>
              </a:rPr>
              <a:t> </a:t>
            </a:r>
            <a:r>
              <a:rPr lang="en-US" altLang="en-US" sz="1600" dirty="0" err="1">
                <a:latin typeface="Trebuchet MS" panose="020B0603020202020204" pitchFamily="34" charset="0"/>
              </a:rPr>
              <a:t>antara</a:t>
            </a:r>
            <a:r>
              <a:rPr lang="en-US" altLang="en-US" sz="1600" dirty="0">
                <a:latin typeface="Trebuchet MS" panose="020B0603020202020204" pitchFamily="34" charset="0"/>
              </a:rPr>
              <a:t> lain 25 – 50 mm, 50 – 75 mm </a:t>
            </a:r>
            <a:r>
              <a:rPr lang="en-US" altLang="en-US" sz="1600" dirty="0" err="1">
                <a:latin typeface="Trebuchet MS" panose="020B0603020202020204" pitchFamily="34" charset="0"/>
              </a:rPr>
              <a:t>dan</a:t>
            </a:r>
            <a:r>
              <a:rPr lang="en-US" altLang="en-US" sz="1600" dirty="0">
                <a:latin typeface="Trebuchet MS" panose="020B0603020202020204" pitchFamily="34" charset="0"/>
              </a:rPr>
              <a:t> </a:t>
            </a:r>
            <a:r>
              <a:rPr lang="en-US" altLang="en-US" sz="1600" dirty="0" err="1">
                <a:latin typeface="Trebuchet MS" panose="020B0603020202020204" pitchFamily="34" charset="0"/>
              </a:rPr>
              <a:t>seterusnya</a:t>
            </a:r>
            <a:r>
              <a:rPr lang="en-US" altLang="en-US" sz="1600" dirty="0">
                <a:latin typeface="Trebuchet MS" panose="020B0603020202020204" pitchFamily="34" charset="0"/>
              </a:rPr>
              <a:t> </a:t>
            </a:r>
            <a:r>
              <a:rPr lang="en-US" altLang="en-US" sz="1600" dirty="0" err="1">
                <a:latin typeface="Trebuchet MS" panose="020B0603020202020204" pitchFamily="34" charset="0"/>
              </a:rPr>
              <a:t>hingga</a:t>
            </a:r>
            <a:r>
              <a:rPr lang="en-US" altLang="en-US" sz="1600" dirty="0">
                <a:latin typeface="Trebuchet MS" panose="020B0603020202020204" pitchFamily="34" charset="0"/>
              </a:rPr>
              <a:t> 1000 mm. </a:t>
            </a:r>
            <a:r>
              <a:rPr lang="en-US" altLang="en-US" sz="1600" dirty="0" err="1">
                <a:latin typeface="Trebuchet MS" panose="020B0603020202020204" pitchFamily="34" charset="0"/>
              </a:rPr>
              <a:t>Dimana</a:t>
            </a:r>
            <a:r>
              <a:rPr lang="en-US" altLang="en-US" sz="1600" dirty="0">
                <a:latin typeface="Trebuchet MS" panose="020B0603020202020204" pitchFamily="34" charset="0"/>
              </a:rPr>
              <a:t> </a:t>
            </a:r>
            <a:r>
              <a:rPr lang="en-US" altLang="en-US" sz="1600" dirty="0" err="1">
                <a:latin typeface="Trebuchet MS" panose="020B0603020202020204" pitchFamily="34" charset="0"/>
              </a:rPr>
              <a:t>pengukuran</a:t>
            </a:r>
            <a:r>
              <a:rPr lang="en-US" altLang="en-US" sz="1600" dirty="0">
                <a:latin typeface="Trebuchet MS" panose="020B0603020202020204" pitchFamily="34" charset="0"/>
              </a:rPr>
              <a:t> </a:t>
            </a:r>
            <a:r>
              <a:rPr lang="en-US" altLang="en-US" sz="1600" dirty="0" err="1">
                <a:latin typeface="Trebuchet MS" panose="020B0603020202020204" pitchFamily="34" charset="0"/>
              </a:rPr>
              <a:t>luar</a:t>
            </a:r>
            <a:r>
              <a:rPr lang="en-US" altLang="en-US" sz="1600" dirty="0">
                <a:latin typeface="Trebuchet MS" panose="020B0603020202020204" pitchFamily="34" charset="0"/>
              </a:rPr>
              <a:t> </a:t>
            </a:r>
            <a:r>
              <a:rPr lang="en-US" altLang="en-US" sz="1600" dirty="0" err="1">
                <a:latin typeface="Trebuchet MS" panose="020B0603020202020204" pitchFamily="34" charset="0"/>
              </a:rPr>
              <a:t>terkecil</a:t>
            </a:r>
            <a:r>
              <a:rPr lang="en-US" altLang="en-US" sz="1600" dirty="0">
                <a:latin typeface="Trebuchet MS" panose="020B0603020202020204" pitchFamily="34" charset="0"/>
              </a:rPr>
              <a:t> </a:t>
            </a:r>
            <a:r>
              <a:rPr lang="en-US" altLang="en-US" sz="1600" dirty="0" err="1">
                <a:latin typeface="Trebuchet MS" panose="020B0603020202020204" pitchFamily="34" charset="0"/>
              </a:rPr>
              <a:t>sampai</a:t>
            </a:r>
            <a:r>
              <a:rPr lang="en-US" altLang="en-US" sz="1600" dirty="0">
                <a:latin typeface="Trebuchet MS" panose="020B0603020202020204" pitchFamily="34" charset="0"/>
              </a:rPr>
              <a:t> </a:t>
            </a:r>
            <a:r>
              <a:rPr lang="en-US" altLang="en-US" sz="1600" dirty="0" err="1">
                <a:latin typeface="Trebuchet MS" panose="020B0603020202020204" pitchFamily="34" charset="0"/>
              </a:rPr>
              <a:t>dengan</a:t>
            </a:r>
            <a:r>
              <a:rPr lang="en-US" altLang="en-US" sz="1600" dirty="0">
                <a:latin typeface="Trebuchet MS" panose="020B0603020202020204" pitchFamily="34" charset="0"/>
              </a:rPr>
              <a:t> 25 mm, </a:t>
            </a:r>
            <a:r>
              <a:rPr lang="en-US" altLang="en-US" sz="1600" dirty="0" err="1">
                <a:latin typeface="Trebuchet MS" panose="020B0603020202020204" pitchFamily="34" charset="0"/>
              </a:rPr>
              <a:t>selanjutnya</a:t>
            </a:r>
            <a:r>
              <a:rPr lang="en-US" altLang="en-US" sz="1600" dirty="0">
                <a:latin typeface="Trebuchet MS" panose="020B0603020202020204" pitchFamily="34" charset="0"/>
              </a:rPr>
              <a:t> </a:t>
            </a:r>
            <a:r>
              <a:rPr lang="en-US" altLang="en-US" sz="1600" dirty="0" err="1">
                <a:latin typeface="Trebuchet MS" panose="020B0603020202020204" pitchFamily="34" charset="0"/>
              </a:rPr>
              <a:t>untuk</a:t>
            </a:r>
            <a:r>
              <a:rPr lang="en-US" altLang="en-US" sz="1600" dirty="0">
                <a:latin typeface="Trebuchet MS" panose="020B0603020202020204" pitchFamily="34" charset="0"/>
              </a:rPr>
              <a:t> </a:t>
            </a:r>
            <a:r>
              <a:rPr lang="en-US" altLang="en-US" sz="1600" dirty="0" err="1">
                <a:latin typeface="Trebuchet MS" panose="020B0603020202020204" pitchFamily="34" charset="0"/>
              </a:rPr>
              <a:t>pengukuran</a:t>
            </a:r>
            <a:r>
              <a:rPr lang="en-US" altLang="en-US" sz="1600" dirty="0">
                <a:latin typeface="Trebuchet MS" panose="020B0603020202020204" pitchFamily="34" charset="0"/>
              </a:rPr>
              <a:t> yang </a:t>
            </a:r>
            <a:r>
              <a:rPr lang="en-US" altLang="en-US" sz="1600" dirty="0" err="1">
                <a:latin typeface="Trebuchet MS" panose="020B0603020202020204" pitchFamily="34" charset="0"/>
              </a:rPr>
              <a:t>lebih</a:t>
            </a:r>
            <a:r>
              <a:rPr lang="en-US" altLang="en-US" sz="1600" dirty="0">
                <a:latin typeface="Trebuchet MS" panose="020B0603020202020204" pitchFamily="34" charset="0"/>
              </a:rPr>
              <a:t> </a:t>
            </a:r>
            <a:r>
              <a:rPr lang="en-US" altLang="en-US" sz="1600" dirty="0" err="1">
                <a:latin typeface="Trebuchet MS" panose="020B0603020202020204" pitchFamily="34" charset="0"/>
              </a:rPr>
              <a:t>besar</a:t>
            </a:r>
            <a:r>
              <a:rPr lang="en-US" altLang="en-US" sz="1600" dirty="0">
                <a:latin typeface="Trebuchet MS" panose="020B0603020202020204" pitchFamily="34" charset="0"/>
              </a:rPr>
              <a:t> </a:t>
            </a:r>
            <a:r>
              <a:rPr lang="en-US" altLang="en-US" sz="1600" dirty="0" err="1">
                <a:latin typeface="Trebuchet MS" panose="020B0603020202020204" pitchFamily="34" charset="0"/>
              </a:rPr>
              <a:t>dari</a:t>
            </a:r>
            <a:r>
              <a:rPr lang="en-US" altLang="en-US" sz="1600" dirty="0">
                <a:latin typeface="Trebuchet MS" panose="020B0603020202020204" pitchFamily="34" charset="0"/>
              </a:rPr>
              <a:t> 25 mm </a:t>
            </a:r>
            <a:r>
              <a:rPr lang="en-US" altLang="en-US" sz="1600" dirty="0" err="1">
                <a:latin typeface="Trebuchet MS" panose="020B0603020202020204" pitchFamily="34" charset="0"/>
              </a:rPr>
              <a:t>digunakan</a:t>
            </a:r>
            <a:r>
              <a:rPr lang="en-US" altLang="en-US" sz="1600" dirty="0">
                <a:latin typeface="Trebuchet MS" panose="020B0603020202020204" pitchFamily="34" charset="0"/>
              </a:rPr>
              <a:t> </a:t>
            </a:r>
            <a:r>
              <a:rPr lang="en-US" altLang="en-US" sz="1600" dirty="0" err="1">
                <a:latin typeface="Trebuchet MS" panose="020B0603020202020204" pitchFamily="34" charset="0"/>
              </a:rPr>
              <a:t>rentang</a:t>
            </a:r>
            <a:r>
              <a:rPr lang="en-US" altLang="en-US" sz="1600" dirty="0">
                <a:latin typeface="Trebuchet MS" panose="020B0603020202020204" pitchFamily="34" charset="0"/>
              </a:rPr>
              <a:t> yang </a:t>
            </a:r>
            <a:r>
              <a:rPr lang="en-US" altLang="en-US" sz="1600" dirty="0" err="1">
                <a:latin typeface="Trebuchet MS" panose="020B0603020202020204" pitchFamily="34" charset="0"/>
              </a:rPr>
              <a:t>sesuai</a:t>
            </a:r>
            <a:r>
              <a:rPr lang="en-US" altLang="en-US" sz="1600" dirty="0">
                <a:latin typeface="Trebuchet MS" panose="020B0603020202020204" pitchFamily="34" charset="0"/>
              </a:rPr>
              <a:t>. </a:t>
            </a:r>
          </a:p>
          <a:p>
            <a:pPr algn="just">
              <a:lnSpc>
                <a:spcPct val="90000"/>
              </a:lnSpc>
              <a:buClrTx/>
              <a:buSzPct val="100000"/>
            </a:pPr>
            <a:r>
              <a:rPr lang="en-US" altLang="en-US" sz="1600" b="1" dirty="0" err="1">
                <a:latin typeface="Trebuchet MS" panose="020B0603020202020204" pitchFamily="34" charset="0"/>
              </a:rPr>
              <a:t>Daya</a:t>
            </a:r>
            <a:r>
              <a:rPr lang="en-US" altLang="en-US" sz="1600" b="1" dirty="0">
                <a:latin typeface="Trebuchet MS" panose="020B0603020202020204" pitchFamily="34" charset="0"/>
              </a:rPr>
              <a:t> </a:t>
            </a:r>
            <a:r>
              <a:rPr lang="en-US" altLang="en-US" sz="1600" b="1" dirty="0" err="1">
                <a:latin typeface="Trebuchet MS" panose="020B0603020202020204" pitchFamily="34" charset="0"/>
              </a:rPr>
              <a:t>baca</a:t>
            </a:r>
            <a:r>
              <a:rPr lang="en-US" altLang="en-US" sz="1600" b="1" dirty="0">
                <a:latin typeface="Trebuchet MS" panose="020B0603020202020204" pitchFamily="34" charset="0"/>
              </a:rPr>
              <a:t> micrometer </a:t>
            </a:r>
            <a:r>
              <a:rPr lang="en-US" altLang="en-US" sz="1600" b="1" dirty="0" err="1">
                <a:latin typeface="Trebuchet MS" panose="020B0603020202020204" pitchFamily="34" charset="0"/>
              </a:rPr>
              <a:t>ada</a:t>
            </a:r>
            <a:r>
              <a:rPr lang="en-US" altLang="en-US" sz="1600" b="1" dirty="0">
                <a:latin typeface="Trebuchet MS" panose="020B0603020202020204" pitchFamily="34" charset="0"/>
              </a:rPr>
              <a:t> </a:t>
            </a:r>
            <a:r>
              <a:rPr lang="en-US" altLang="en-US" sz="1600" dirty="0">
                <a:latin typeface="Trebuchet MS" panose="020B0603020202020204" pitchFamily="34" charset="0"/>
              </a:rPr>
              <a:t>yang 0.01 mm </a:t>
            </a:r>
            <a:r>
              <a:rPr lang="en-US" altLang="en-US" sz="1600" dirty="0" err="1">
                <a:latin typeface="Trebuchet MS" panose="020B0603020202020204" pitchFamily="34" charset="0"/>
              </a:rPr>
              <a:t>atau</a:t>
            </a:r>
            <a:r>
              <a:rPr lang="en-US" altLang="en-US" sz="1600" dirty="0">
                <a:latin typeface="Trebuchet MS" panose="020B0603020202020204" pitchFamily="34" charset="0"/>
              </a:rPr>
              <a:t> 0.001 mm </a:t>
            </a:r>
            <a:r>
              <a:rPr lang="en-US" altLang="en-US" sz="1600" dirty="0" err="1">
                <a:latin typeface="Trebuchet MS" panose="020B0603020202020204" pitchFamily="34" charset="0"/>
              </a:rPr>
              <a:t>bahkan</a:t>
            </a:r>
            <a:r>
              <a:rPr lang="en-US" altLang="en-US" sz="1600" dirty="0">
                <a:latin typeface="Trebuchet MS" panose="020B0603020202020204" pitchFamily="34" charset="0"/>
              </a:rPr>
              <a:t> 0.0001 mm.</a:t>
            </a:r>
          </a:p>
        </p:txBody>
      </p:sp>
      <p:sp>
        <p:nvSpPr>
          <p:cNvPr id="11" name="Title 1"/>
          <p:cNvSpPr txBox="1">
            <a:spLocks/>
          </p:cNvSpPr>
          <p:nvPr/>
        </p:nvSpPr>
        <p:spPr bwMode="auto">
          <a:xfrm>
            <a:off x="4800600" y="2819400"/>
            <a:ext cx="422308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t"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r>
              <a:rPr lang="en-US" sz="2800" b="1" dirty="0" err="1"/>
              <a:t>Karakteristik</a:t>
            </a:r>
            <a:r>
              <a:rPr lang="en-US" sz="2800" b="1" dirty="0"/>
              <a:t> </a:t>
            </a:r>
            <a:r>
              <a:rPr lang="id-ID" sz="2800" b="1" dirty="0"/>
              <a:t>Micrometer</a:t>
            </a:r>
          </a:p>
        </p:txBody>
      </p:sp>
      <p:sp>
        <p:nvSpPr>
          <p:cNvPr id="3" name="Footer Placeholder 2">
            <a:extLst>
              <a:ext uri="{FF2B5EF4-FFF2-40B4-BE49-F238E27FC236}">
                <a16:creationId xmlns:a16="http://schemas.microsoft.com/office/drawing/2014/main" id="{A54E9187-8BA3-432D-9C27-019FEA52B7C8}"/>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510966136"/>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 calcmode="lin" valueType="num">
                                      <p:cBhvr>
                                        <p:cTn id="7" dur="1000" fill="hold"/>
                                        <p:tgtEl>
                                          <p:spTgt spid="21506"/>
                                        </p:tgtEl>
                                        <p:attrNameLst>
                                          <p:attrName>ppt_w</p:attrName>
                                        </p:attrNameLst>
                                      </p:cBhvr>
                                      <p:tavLst>
                                        <p:tav tm="0">
                                          <p:val>
                                            <p:fltVal val="0"/>
                                          </p:val>
                                        </p:tav>
                                        <p:tav tm="100000">
                                          <p:val>
                                            <p:strVal val="#ppt_w"/>
                                          </p:val>
                                        </p:tav>
                                      </p:tavLst>
                                    </p:anim>
                                    <p:anim calcmode="lin" valueType="num">
                                      <p:cBhvr>
                                        <p:cTn id="8" dur="1000" fill="hold"/>
                                        <p:tgtEl>
                                          <p:spTgt spid="21506"/>
                                        </p:tgtEl>
                                        <p:attrNameLst>
                                          <p:attrName>ppt_h</p:attrName>
                                        </p:attrNameLst>
                                      </p:cBhvr>
                                      <p:tavLst>
                                        <p:tav tm="0">
                                          <p:val>
                                            <p:fltVal val="0"/>
                                          </p:val>
                                        </p:tav>
                                        <p:tav tm="100000">
                                          <p:val>
                                            <p:strVal val="#ppt_h"/>
                                          </p:val>
                                        </p:tav>
                                      </p:tavLst>
                                    </p:anim>
                                    <p:anim calcmode="lin" valueType="num">
                                      <p:cBhvr>
                                        <p:cTn id="9" dur="1000" fill="hold"/>
                                        <p:tgtEl>
                                          <p:spTgt spid="2150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150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1508"/>
                                        </p:tgtEl>
                                        <p:attrNameLst>
                                          <p:attrName>style.visibility</p:attrName>
                                        </p:attrNameLst>
                                      </p:cBhvr>
                                      <p:to>
                                        <p:strVal val="visible"/>
                                      </p:to>
                                    </p:set>
                                    <p:anim calcmode="lin" valueType="num">
                                      <p:cBhvr additive="base">
                                        <p:cTn id="15" dur="500" fill="hold"/>
                                        <p:tgtEl>
                                          <p:spTgt spid="21508"/>
                                        </p:tgtEl>
                                        <p:attrNameLst>
                                          <p:attrName>ppt_x</p:attrName>
                                        </p:attrNameLst>
                                      </p:cBhvr>
                                      <p:tavLst>
                                        <p:tav tm="0">
                                          <p:val>
                                            <p:strVal val="#ppt_x"/>
                                          </p:val>
                                        </p:tav>
                                        <p:tav tm="100000">
                                          <p:val>
                                            <p:strVal val="#ppt_x"/>
                                          </p:val>
                                        </p:tav>
                                      </p:tavLst>
                                    </p:anim>
                                    <p:anim calcmode="lin" valueType="num">
                                      <p:cBhvr additive="base">
                                        <p:cTn id="16"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1510"/>
                                        </p:tgtEl>
                                        <p:attrNameLst>
                                          <p:attrName>style.visibility</p:attrName>
                                        </p:attrNameLst>
                                      </p:cBhvr>
                                      <p:to>
                                        <p:strVal val="visible"/>
                                      </p:to>
                                    </p:set>
                                    <p:anim calcmode="lin" valueType="num">
                                      <p:cBhvr additive="base">
                                        <p:cTn id="21" dur="500" fill="hold"/>
                                        <p:tgtEl>
                                          <p:spTgt spid="21510"/>
                                        </p:tgtEl>
                                        <p:attrNameLst>
                                          <p:attrName>ppt_x</p:attrName>
                                        </p:attrNameLst>
                                      </p:cBhvr>
                                      <p:tavLst>
                                        <p:tav tm="0">
                                          <p:val>
                                            <p:strVal val="#ppt_x"/>
                                          </p:val>
                                        </p:tav>
                                        <p:tav tm="100000">
                                          <p:val>
                                            <p:strVal val="#ppt_x"/>
                                          </p:val>
                                        </p:tav>
                                      </p:tavLst>
                                    </p:anim>
                                    <p:anim calcmode="lin" valueType="num">
                                      <p:cBhvr additive="base">
                                        <p:cTn id="22" dur="500" fill="hold"/>
                                        <p:tgtEl>
                                          <p:spTgt spid="21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srcRect/>
          <a:stretch>
            <a:fillRect/>
          </a:stretch>
        </p:blipFill>
        <p:spPr bwMode="auto">
          <a:xfrm>
            <a:off x="587208" y="3396916"/>
            <a:ext cx="7848600" cy="3383775"/>
          </a:xfrm>
          <a:prstGeom prst="rect">
            <a:avLst/>
          </a:prstGeom>
          <a:noFill/>
          <a:ln w="9525">
            <a:noFill/>
            <a:miter lim="800000"/>
            <a:headEnd/>
            <a:tailEnd/>
          </a:ln>
          <a:effectLst/>
        </p:spPr>
      </p:pic>
      <p:sp>
        <p:nvSpPr>
          <p:cNvPr id="2" name="Title 1"/>
          <p:cNvSpPr>
            <a:spLocks noGrp="1"/>
          </p:cNvSpPr>
          <p:nvPr>
            <p:ph type="title"/>
          </p:nvPr>
        </p:nvSpPr>
        <p:spPr>
          <a:xfrm>
            <a:off x="20052" y="0"/>
            <a:ext cx="5618747" cy="1106011"/>
          </a:xfrm>
        </p:spPr>
        <p:txBody>
          <a:bodyPr anchor="t"/>
          <a:lstStyle/>
          <a:p>
            <a:r>
              <a:rPr lang="en-US" sz="3200" b="1" dirty="0" err="1"/>
              <a:t>Bagian-bagian</a:t>
            </a:r>
            <a:r>
              <a:rPr lang="en-US" sz="3200" b="1" dirty="0"/>
              <a:t> Micrometer</a:t>
            </a:r>
            <a:endParaRPr lang="id-ID" sz="3200" b="1" dirty="0"/>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7</a:t>
            </a:fld>
            <a:endParaRPr lang="id-ID"/>
          </a:p>
        </p:txBody>
      </p:sp>
      <p:pic>
        <p:nvPicPr>
          <p:cNvPr id="13" name="Picture 12"/>
          <p:cNvPicPr/>
          <p:nvPr/>
        </p:nvPicPr>
        <p:blipFill>
          <a:blip r:embed="rId3"/>
          <a:srcRect/>
          <a:stretch>
            <a:fillRect/>
          </a:stretch>
        </p:blipFill>
        <p:spPr bwMode="auto">
          <a:xfrm>
            <a:off x="680271" y="762000"/>
            <a:ext cx="7786742" cy="2571768"/>
          </a:xfrm>
          <a:prstGeom prst="rect">
            <a:avLst/>
          </a:prstGeom>
          <a:noFill/>
          <a:ln w="9525">
            <a:noFill/>
            <a:miter lim="800000"/>
            <a:headEnd/>
            <a:tailEnd/>
          </a:ln>
        </p:spPr>
      </p:pic>
      <p:sp>
        <p:nvSpPr>
          <p:cNvPr id="3" name="Footer Placeholder 2">
            <a:extLst>
              <a:ext uri="{FF2B5EF4-FFF2-40B4-BE49-F238E27FC236}">
                <a16:creationId xmlns:a16="http://schemas.microsoft.com/office/drawing/2014/main" id="{B5E704C7-FF91-4677-B5F9-932298490514}"/>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3513830919"/>
      </p:ext>
    </p:extLst>
  </p:cSld>
  <p:clrMapOvr>
    <a:masterClrMapping/>
  </p:clrMapOvr>
  <p:transition spd="slow">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2" y="0"/>
            <a:ext cx="5618747" cy="1106011"/>
          </a:xfrm>
        </p:spPr>
        <p:txBody>
          <a:bodyPr anchor="t"/>
          <a:lstStyle/>
          <a:p>
            <a:r>
              <a:rPr lang="en-US" sz="3200" b="1" dirty="0" err="1"/>
              <a:t>Bagian-bagian</a:t>
            </a:r>
            <a:r>
              <a:rPr lang="en-US" sz="3200" b="1" dirty="0"/>
              <a:t> Micrometer</a:t>
            </a:r>
            <a:endParaRPr lang="id-ID" sz="3200" b="1" dirty="0"/>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8</a:t>
            </a:fld>
            <a:endParaRPr lang="id-ID"/>
          </a:p>
        </p:txBody>
      </p:sp>
      <p:pic>
        <p:nvPicPr>
          <p:cNvPr id="6" name="Picture 5"/>
          <p:cNvPicPr>
            <a:picLocks noChangeAspect="1"/>
          </p:cNvPicPr>
          <p:nvPr/>
        </p:nvPicPr>
        <p:blipFill>
          <a:blip r:embed="rId2"/>
          <a:srcRect/>
          <a:stretch>
            <a:fillRect/>
          </a:stretch>
        </p:blipFill>
        <p:spPr bwMode="auto">
          <a:xfrm>
            <a:off x="232368" y="591475"/>
            <a:ext cx="8576000" cy="2948780"/>
          </a:xfrm>
          <a:prstGeom prst="rect">
            <a:avLst/>
          </a:prstGeom>
          <a:noFill/>
          <a:ln w="9525">
            <a:noFill/>
            <a:miter lim="800000"/>
            <a:headEnd/>
            <a:tailEnd/>
          </a:ln>
        </p:spPr>
      </p:pic>
      <p:pic>
        <p:nvPicPr>
          <p:cNvPr id="7" name="Picture 6"/>
          <p:cNvPicPr>
            <a:picLocks noChangeAspect="1"/>
          </p:cNvPicPr>
          <p:nvPr/>
        </p:nvPicPr>
        <p:blipFill>
          <a:blip r:embed="rId3"/>
          <a:srcRect/>
          <a:stretch>
            <a:fillRect/>
          </a:stretch>
        </p:blipFill>
        <p:spPr bwMode="auto">
          <a:xfrm>
            <a:off x="146050" y="3733800"/>
            <a:ext cx="8854000" cy="1722667"/>
          </a:xfrm>
          <a:prstGeom prst="rect">
            <a:avLst/>
          </a:prstGeom>
          <a:noFill/>
          <a:ln w="9525">
            <a:noFill/>
            <a:miter lim="800000"/>
            <a:headEnd/>
            <a:tailEnd/>
          </a:ln>
        </p:spPr>
      </p:pic>
      <p:pic>
        <p:nvPicPr>
          <p:cNvPr id="8" name="Picture 2"/>
          <p:cNvPicPr>
            <a:picLocks noChangeAspect="1" noChangeArrowheads="1"/>
          </p:cNvPicPr>
          <p:nvPr/>
        </p:nvPicPr>
        <p:blipFill>
          <a:blip r:embed="rId4"/>
          <a:srcRect/>
          <a:stretch>
            <a:fillRect/>
          </a:stretch>
        </p:blipFill>
        <p:spPr bwMode="auto">
          <a:xfrm>
            <a:off x="935878" y="5357802"/>
            <a:ext cx="7168979" cy="1500198"/>
          </a:xfrm>
          <a:prstGeom prst="rect">
            <a:avLst/>
          </a:prstGeom>
          <a:noFill/>
          <a:ln w="9525">
            <a:noFill/>
            <a:miter lim="800000"/>
            <a:headEnd/>
            <a:tailEnd/>
          </a:ln>
          <a:effectLst/>
        </p:spPr>
      </p:pic>
      <p:sp>
        <p:nvSpPr>
          <p:cNvPr id="3" name="Footer Placeholder 2">
            <a:extLst>
              <a:ext uri="{FF2B5EF4-FFF2-40B4-BE49-F238E27FC236}">
                <a16:creationId xmlns:a16="http://schemas.microsoft.com/office/drawing/2014/main" id="{EC34841B-CA3E-4870-915D-5433E21469D9}"/>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1298603168"/>
      </p:ext>
    </p:extLst>
  </p:cSld>
  <p:clrMapOvr>
    <a:masterClrMapping/>
  </p:clrMapOvr>
  <p:transition spd="slow">
    <p:pull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2" y="0"/>
            <a:ext cx="5618747" cy="1106011"/>
          </a:xfrm>
        </p:spPr>
        <p:txBody>
          <a:bodyPr anchor="t"/>
          <a:lstStyle/>
          <a:p>
            <a:r>
              <a:rPr lang="en-US" sz="3200" b="1" dirty="0" err="1"/>
              <a:t>Bagian-bagian</a:t>
            </a:r>
            <a:r>
              <a:rPr lang="en-US" sz="3200" b="1" dirty="0"/>
              <a:t> Micrometer</a:t>
            </a:r>
            <a:endParaRPr lang="id-ID" sz="3200" b="1" dirty="0"/>
          </a:p>
        </p:txBody>
      </p:sp>
      <p:sp>
        <p:nvSpPr>
          <p:cNvPr id="4" name="Slide Number Placeholder 3"/>
          <p:cNvSpPr>
            <a:spLocks noGrp="1"/>
          </p:cNvSpPr>
          <p:nvPr>
            <p:ph type="sldNum" sz="quarter" idx="12"/>
          </p:nvPr>
        </p:nvSpPr>
        <p:spPr/>
        <p:txBody>
          <a:bodyPr>
            <a:normAutofit/>
          </a:bodyPr>
          <a:lstStyle/>
          <a:p>
            <a:fld id="{1B5ADB85-302D-4D30-BBA8-7071ADAD9EE8}" type="slidenum">
              <a:rPr lang="id-ID" smtClean="0"/>
              <a:pPr/>
              <a:t>9</a:t>
            </a:fld>
            <a:endParaRPr lang="id-ID"/>
          </a:p>
        </p:txBody>
      </p:sp>
      <p:pic>
        <p:nvPicPr>
          <p:cNvPr id="6" name="Picture 5"/>
          <p:cNvPicPr>
            <a:picLocks noChangeAspect="1"/>
          </p:cNvPicPr>
          <p:nvPr/>
        </p:nvPicPr>
        <p:blipFill>
          <a:blip r:embed="rId2"/>
          <a:srcRect/>
          <a:stretch>
            <a:fillRect/>
          </a:stretch>
        </p:blipFill>
        <p:spPr bwMode="auto">
          <a:xfrm>
            <a:off x="146050" y="1091206"/>
            <a:ext cx="8779524" cy="2374533"/>
          </a:xfrm>
          <a:prstGeom prst="rect">
            <a:avLst/>
          </a:prstGeom>
          <a:noFill/>
          <a:ln w="9525">
            <a:noFill/>
            <a:miter lim="800000"/>
            <a:headEnd/>
            <a:tailEnd/>
          </a:ln>
        </p:spPr>
      </p:pic>
      <p:pic>
        <p:nvPicPr>
          <p:cNvPr id="7" name="Picture 3"/>
          <p:cNvPicPr>
            <a:picLocks noChangeAspect="1" noChangeArrowheads="1"/>
          </p:cNvPicPr>
          <p:nvPr/>
        </p:nvPicPr>
        <p:blipFill>
          <a:blip r:embed="rId3"/>
          <a:srcRect/>
          <a:stretch>
            <a:fillRect/>
          </a:stretch>
        </p:blipFill>
        <p:spPr bwMode="auto">
          <a:xfrm>
            <a:off x="1678292" y="3482209"/>
            <a:ext cx="5715040" cy="2374860"/>
          </a:xfrm>
          <a:prstGeom prst="rect">
            <a:avLst/>
          </a:prstGeom>
          <a:noFill/>
          <a:ln w="9525">
            <a:noFill/>
            <a:miter lim="800000"/>
            <a:headEnd/>
            <a:tailEnd/>
          </a:ln>
          <a:effectLst/>
        </p:spPr>
      </p:pic>
      <p:sp>
        <p:nvSpPr>
          <p:cNvPr id="3" name="Footer Placeholder 2">
            <a:extLst>
              <a:ext uri="{FF2B5EF4-FFF2-40B4-BE49-F238E27FC236}">
                <a16:creationId xmlns:a16="http://schemas.microsoft.com/office/drawing/2014/main" id="{F4563930-9CF6-445A-9202-04F3B9C9DE3D}"/>
              </a:ext>
            </a:extLst>
          </p:cNvPr>
          <p:cNvSpPr>
            <a:spLocks noGrp="1"/>
          </p:cNvSpPr>
          <p:nvPr>
            <p:ph type="ftr" sz="quarter" idx="11"/>
          </p:nvPr>
        </p:nvSpPr>
        <p:spPr/>
        <p:txBody>
          <a:bodyPr/>
          <a:lstStyle/>
          <a:p>
            <a:pPr>
              <a:defRPr/>
            </a:pPr>
            <a:r>
              <a:rPr lang="en-US"/>
              <a:t>Mikrometer 01/Rev 01. (c)Copyright, sentral sistem, Juli 2020</a:t>
            </a:r>
          </a:p>
        </p:txBody>
      </p:sp>
    </p:spTree>
    <p:extLst>
      <p:ext uri="{BB962C8B-B14F-4D97-AF65-F5344CB8AC3E}">
        <p14:creationId xmlns:p14="http://schemas.microsoft.com/office/powerpoint/2010/main" val="1569165802"/>
      </p:ext>
    </p:extLst>
  </p:cSld>
  <p:clrMapOvr>
    <a:masterClrMapping/>
  </p:clrMapOvr>
  <p:transition spd="slow">
    <p:pull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3273</TotalTime>
  <Words>3734</Words>
  <Application>Microsoft Office PowerPoint</Application>
  <PresentationFormat>On-screen Show (4:3)</PresentationFormat>
  <Paragraphs>879</Paragraphs>
  <Slides>58</Slides>
  <Notes>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72" baseType="lpstr">
      <vt:lpstr>Arial</vt:lpstr>
      <vt:lpstr>Arial Narrow</vt:lpstr>
      <vt:lpstr>Calibri</vt:lpstr>
      <vt:lpstr>Cambria</vt:lpstr>
      <vt:lpstr>Franklin Gothic Book</vt:lpstr>
      <vt:lpstr>Lucida Sans Unicode</vt:lpstr>
      <vt:lpstr>Perpetua</vt:lpstr>
      <vt:lpstr>Symbol</vt:lpstr>
      <vt:lpstr>Times New Roman</vt:lpstr>
      <vt:lpstr>Trebuchet MS</vt:lpstr>
      <vt:lpstr>Wingdings</vt:lpstr>
      <vt:lpstr>Wingdings 2</vt:lpstr>
      <vt:lpstr>Equity</vt:lpstr>
      <vt:lpstr>Equation</vt:lpstr>
      <vt:lpstr>PowerPoint Presentation</vt:lpstr>
      <vt:lpstr>PowerPoint Presentation</vt:lpstr>
      <vt:lpstr>PowerPoint Presentation</vt:lpstr>
      <vt:lpstr>PowerPoint Presentation</vt:lpstr>
      <vt:lpstr>PowerPoint Presentation</vt:lpstr>
      <vt:lpstr>Jenis-jenis Micrometer</vt:lpstr>
      <vt:lpstr>Bagian-bagian Micrometer</vt:lpstr>
      <vt:lpstr>Bagian-bagian Micrometer</vt:lpstr>
      <vt:lpstr>Bagian-bagian Micrometer</vt:lpstr>
      <vt:lpstr>Pembagian Skala</vt:lpstr>
      <vt:lpstr>Beberapa bentuk micrometer yang lain</vt:lpstr>
      <vt:lpstr>Beberapa bentuk micrometer yang lain</vt:lpstr>
      <vt:lpstr>Beberapa bentuk micrometer yang lain</vt:lpstr>
      <vt:lpstr>Beberapa bentuk micrometer yang lain</vt:lpstr>
      <vt:lpstr>Inside Micrometer</vt:lpstr>
      <vt:lpstr>Pembacaan Skala Micrometer</vt:lpstr>
      <vt:lpstr>Pembacaan Skala Micrometer</vt:lpstr>
      <vt:lpstr>Pembacaan Skala Micrometer</vt:lpstr>
      <vt:lpstr>Pembacaan Skala Micrometer</vt:lpstr>
      <vt:lpstr>Latihan Pembacaan Micrometer</vt:lpstr>
      <vt:lpstr>PowerPoint Presentation</vt:lpstr>
      <vt:lpstr>KALIBRASI MICROMETER</vt:lpstr>
      <vt:lpstr>PERALATAN STANDAR  YANG DIGUNAKAN</vt:lpstr>
      <vt:lpstr>PowerPoint Presentation</vt:lpstr>
      <vt:lpstr>PowerPoint Presentation</vt:lpstr>
      <vt:lpstr>PowerPoint Presentation</vt:lpstr>
      <vt:lpstr>PowerPoint Presentation</vt:lpstr>
      <vt:lpstr>Toleransi Mikrometer Eksternal  Menurut JIS B 7502</vt:lpstr>
      <vt:lpstr>Toleransi Mikrometer Menurut JIS B 7502</vt:lpstr>
      <vt:lpstr>PowerPoint Presentation</vt:lpstr>
      <vt:lpstr>Pra Kalibrasi</vt:lpstr>
      <vt:lpstr>Kerataan Permukaan Ukur</vt:lpstr>
      <vt:lpstr>Kerataan Permukaan Ukur</vt:lpstr>
      <vt:lpstr>PowerPoint Presentation</vt:lpstr>
      <vt:lpstr>PowerPoint Presentation</vt:lpstr>
      <vt:lpstr>PowerPoint Presentation</vt:lpstr>
      <vt:lpstr>PowerPoint Presentation</vt:lpstr>
      <vt:lpstr>Pembersihan Gauge Block Standar </vt:lpstr>
      <vt:lpstr>Pengkondisian setelah pembersihan</vt:lpstr>
      <vt:lpstr>PowerPoint Presentation</vt:lpstr>
      <vt:lpstr>PowerPoint Presentation</vt:lpstr>
      <vt:lpstr>PowerPoint Presentation</vt:lpstr>
      <vt:lpstr>Kalibrasi Mikrometer Ukuran Besar dengan Long Gauge Block</vt:lpstr>
      <vt:lpstr>Contoh Data hasil pengukuran Outside, +25 mm kapasitas 25 – 50 mm </vt:lpstr>
      <vt:lpstr>PowerPoint Presentation</vt:lpstr>
      <vt:lpstr>PowerPoint Presentation</vt:lpstr>
      <vt:lpstr>Koreksi , nilai standar terkoreksi dari sertifikat kalibrasi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PELATIHAN</dc:title>
  <dc:creator>muji</dc:creator>
  <cp:lastModifiedBy>nasrullah darsah</cp:lastModifiedBy>
  <cp:revision>275</cp:revision>
  <cp:lastPrinted>2016-10-21T04:15:52Z</cp:lastPrinted>
  <dcterms:created xsi:type="dcterms:W3CDTF">2010-02-12T06:35:14Z</dcterms:created>
  <dcterms:modified xsi:type="dcterms:W3CDTF">2020-07-08T02:04:20Z</dcterms:modified>
</cp:coreProperties>
</file>